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2"/>
  </p:sldMasterIdLst>
  <p:sldIdLst>
    <p:sldId id="256" r:id="rId3"/>
    <p:sldId id="257" r:id="rId4"/>
    <p:sldId id="267" r:id="rId5"/>
    <p:sldId id="268" r:id="rId6"/>
    <p:sldId id="266" r:id="rId7"/>
    <p:sldId id="269" r:id="rId8"/>
    <p:sldId id="270" r:id="rId9"/>
    <p:sldId id="276" r:id="rId10"/>
    <p:sldId id="287" r:id="rId11"/>
    <p:sldId id="288" r:id="rId12"/>
    <p:sldId id="289" r:id="rId13"/>
    <p:sldId id="290" r:id="rId14"/>
    <p:sldId id="275" r:id="rId15"/>
    <p:sldId id="291" r:id="rId16"/>
    <p:sldId id="292" r:id="rId17"/>
    <p:sldId id="283" r:id="rId18"/>
    <p:sldId id="278" r:id="rId19"/>
    <p:sldId id="279" r:id="rId20"/>
    <p:sldId id="293" r:id="rId21"/>
    <p:sldId id="280" r:id="rId22"/>
    <p:sldId id="282" r:id="rId23"/>
    <p:sldId id="294" r:id="rId24"/>
    <p:sldId id="284" r:id="rId25"/>
    <p:sldId id="286" r:id="rId26"/>
    <p:sldId id="271" r:id="rId27"/>
    <p:sldId id="295" r:id="rId28"/>
    <p:sldId id="273" r:id="rId29"/>
    <p:sldId id="272" r:id="rId30"/>
    <p:sldId id="274" r:id="rId31"/>
    <p:sldId id="296" r:id="rId32"/>
  </p:sldIdLst>
  <p:sldSz cx="12192000" cy="6858000"/>
  <p:notesSz cx="6858000" cy="9144000"/>
  <p:embeddedFontLst>
    <p:embeddedFont>
      <p:font typeface="ＭＳ Ｐゴシック" panose="020B0600070205080204" pitchFamily="34" charset="-128"/>
      <p:regular r:id="rId33"/>
    </p:embeddedFont>
    <p:embeddedFont>
      <p:font typeface="Consolas" panose="020B0609020204030204" pitchFamily="49" charset="0"/>
      <p:regular r:id="rId34"/>
      <p:bold r:id="rId35"/>
      <p:italic r:id="rId36"/>
      <p:boldItalic r:id="rId37"/>
    </p:embeddedFont>
    <p:embeddedFont>
      <p:font typeface="Segoe UI" panose="020B0502040204020203" pitchFamily="34" charset="0"/>
      <p:regular r:id="rId38"/>
      <p:bold r:id="rId39"/>
      <p:italic r:id="rId40"/>
      <p:boldItalic r:id="rId41"/>
    </p:embeddedFont>
    <p:embeddedFont>
      <p:font typeface="Segoe UI Light" panose="020B0502040204020203" pitchFamily="34" charset="0"/>
      <p:regular r:id="rId42"/>
      <p:italic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2E0226D-7EF0-4F4D-B9A8-C363A1B55ADF}">
          <p14:sldIdLst>
            <p14:sldId id="256"/>
            <p14:sldId id="257"/>
            <p14:sldId id="267"/>
            <p14:sldId id="268"/>
            <p14:sldId id="266"/>
            <p14:sldId id="269"/>
            <p14:sldId id="270"/>
            <p14:sldId id="276"/>
            <p14:sldId id="287"/>
            <p14:sldId id="288"/>
            <p14:sldId id="289"/>
            <p14:sldId id="290"/>
            <p14:sldId id="275"/>
            <p14:sldId id="291"/>
            <p14:sldId id="292"/>
            <p14:sldId id="283"/>
            <p14:sldId id="278"/>
            <p14:sldId id="279"/>
            <p14:sldId id="293"/>
            <p14:sldId id="280"/>
            <p14:sldId id="282"/>
            <p14:sldId id="294"/>
            <p14:sldId id="284"/>
            <p14:sldId id="286"/>
            <p14:sldId id="271"/>
            <p14:sldId id="295"/>
            <p14:sldId id="273"/>
            <p14:sldId id="272"/>
            <p14:sldId id="274"/>
            <p14:sldId id="2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65" d="100"/>
          <a:sy n="65" d="100"/>
        </p:scale>
        <p:origin x="3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BE144A7-1FE2-48EE-8A45-6A94B3AB1AF5}" type="datetimeFigureOut">
              <a:rPr lang="en-US" smtClean="0"/>
              <a:t>10/11/2016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18710902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E144A7-1FE2-48EE-8A45-6A94B3AB1AF5}" type="datetimeFigureOut">
              <a:rPr lang="en-US" smtClean="0"/>
              <a:t>10/11/2016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1436777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E144A7-1FE2-48EE-8A45-6A94B3AB1AF5}" type="datetimeFigureOut">
              <a:rPr lang="en-US" smtClean="0"/>
              <a:t>10/11/2016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4131644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31217134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712759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1698557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12386410"/>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351603057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82727830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39805282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79279083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E144A7-1FE2-48EE-8A45-6A94B3AB1AF5}" type="datetimeFigureOut">
              <a:rPr lang="en-US" smtClean="0"/>
              <a:t>10/11/2016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2319536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420057375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9033047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1360290"/>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endParaRPr lang="en-US" sz="1765"/>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384374793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29998000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128232694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0486536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030166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BE144A7-1FE2-48EE-8A45-6A94B3AB1AF5}" type="datetimeFigureOut">
              <a:rPr lang="en-US" smtClean="0"/>
              <a:t>10/11/2016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2477323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E144A7-1FE2-48EE-8A45-6A94B3AB1AF5}" type="datetimeFigureOut">
              <a:rPr lang="en-US" smtClean="0"/>
              <a:t>10/11/2016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1776738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BE144A7-1FE2-48EE-8A45-6A94B3AB1AF5}" type="datetimeFigureOut">
              <a:rPr lang="en-US" smtClean="0"/>
              <a:t>10/11/2016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794788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BE144A7-1FE2-48EE-8A45-6A94B3AB1AF5}" type="datetimeFigureOut">
              <a:rPr lang="en-US" smtClean="0"/>
              <a:t>10/11/2016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2833510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E144A7-1FE2-48EE-8A45-6A94B3AB1AF5}" type="datetimeFigureOut">
              <a:rPr lang="en-US" smtClean="0"/>
              <a:t>10/11/2016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2629547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E144A7-1FE2-48EE-8A45-6A94B3AB1AF5}" type="datetimeFigureOut">
              <a:rPr lang="en-US" smtClean="0"/>
              <a:t>10/11/2016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2838448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E144A7-1FE2-48EE-8A45-6A94B3AB1AF5}" type="datetimeFigureOut">
              <a:rPr lang="en-US" smtClean="0"/>
              <a:t>10/11/2016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8AFDE7-FCB4-4355-BAB4-B1581EA52727}" type="slidenum">
              <a:rPr lang="en-US" smtClean="0"/>
              <a:t>‹#›</a:t>
            </a:fld>
            <a:endParaRPr lang="en-US"/>
          </a:p>
        </p:txBody>
      </p:sp>
    </p:spTree>
    <p:extLst>
      <p:ext uri="{BB962C8B-B14F-4D97-AF65-F5344CB8AC3E}">
        <p14:creationId xmlns:p14="http://schemas.microsoft.com/office/powerpoint/2010/main" val="4130257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E144A7-1FE2-48EE-8A45-6A94B3AB1AF5}" type="datetimeFigureOut">
              <a:rPr lang="en-US" smtClean="0"/>
              <a:t>10/11/2016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8AFDE7-FCB4-4355-BAB4-B1581EA52727}" type="slidenum">
              <a:rPr lang="en-US" smtClean="0"/>
              <a:t>‹#›</a:t>
            </a:fld>
            <a:endParaRPr lang="en-US"/>
          </a:p>
        </p:txBody>
      </p:sp>
    </p:spTree>
    <p:extLst>
      <p:ext uri="{BB962C8B-B14F-4D97-AF65-F5344CB8AC3E}">
        <p14:creationId xmlns:p14="http://schemas.microsoft.com/office/powerpoint/2010/main" val="7273887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99948445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msdn.microsoft.com/windows/uwp/get-started/create-a-basic-windows-10-app-in-cpp"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msdn.microsoft.com/en-us/library/hh699871.aspx"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stammen/uwp-cpp-examples"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msdn.microsoft.com/windows/uwp/get-started/create-a-basic-windows-10-app-in-cpp" TargetMode="External"/><Relationship Id="rId2" Type="http://schemas.openxmlformats.org/officeDocument/2006/relationships/hyperlink" Target="https://msdn.microsoft.com/en-us/library/windows/apps/xaml/hh699871.aspx" TargetMode="External"/><Relationship Id="rId1" Type="http://schemas.openxmlformats.org/officeDocument/2006/relationships/slideLayout" Target="../slideLayouts/slideLayout2.xml"/><Relationship Id="rId6" Type="http://schemas.openxmlformats.org/officeDocument/2006/relationships/hyperlink" Target="https://msdn.microsoft.com/en-us/library/windows/apps/xaml/jj606124.aspx" TargetMode="External"/><Relationship Id="rId5" Type="http://schemas.openxmlformats.org/officeDocument/2006/relationships/hyperlink" Target="https://msdn.microsoft.com/en-us/library/windows/apps/mt592904.aspx" TargetMode="External"/><Relationship Id="rId4" Type="http://schemas.openxmlformats.org/officeDocument/2006/relationships/hyperlink" Target="https://msdn.microsoft.com/en-us/library/mt186162.aspx"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msdn.microsoft.com/library/windows/apps/xaml/hh750082.aspx" TargetMode="External"/><Relationship Id="rId2" Type="http://schemas.openxmlformats.org/officeDocument/2006/relationships/hyperlink" Target="https://msdn.microsoft.com/en-us/windows/uwp/threading-async/asynchronous-programming-in-cpp-universal-windows-platform-apps"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hyperlink" Target="https://msdn.microsoft.com/en-us/library/dd492418.aspx" TargetMode="External"/><Relationship Id="rId4" Type="http://schemas.openxmlformats.org/officeDocument/2006/relationships/hyperlink" Target="https://blogs.msdn.microsoft.com/vcblog/2016/04/04/using-c-coroutines-to-simplify-async-uwp-code/" TargetMode="External"/></Relationships>
</file>

<file path=ppt/slides/_rels/slide29.xml.rels><?xml version="1.0" encoding="UTF-8" standalone="yes"?>
<Relationships xmlns="http://schemas.openxmlformats.org/package/2006/relationships"><Relationship Id="rId2" Type="http://schemas.openxmlformats.org/officeDocument/2006/relationships/hyperlink" Target="https://msdn.microsoft.com/en-us/library/hh438466.aspx"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3062" y="1475652"/>
            <a:ext cx="12191999" cy="3125284"/>
          </a:xfrm>
        </p:spPr>
        <p:txBody>
          <a:bodyPr>
            <a:normAutofit/>
          </a:bodyPr>
          <a:lstStyle/>
          <a:p>
            <a:pPr>
              <a:lnSpc>
                <a:spcPct val="100000"/>
              </a:lnSpc>
            </a:pPr>
            <a:r>
              <a:rPr lang="en-US" sz="10700" dirty="0"/>
              <a:t>C++/CX </a:t>
            </a:r>
            <a:br>
              <a:rPr lang="en-US" dirty="0"/>
            </a:br>
            <a:r>
              <a:rPr lang="en-US" dirty="0"/>
              <a:t>Universal Windows Platform</a:t>
            </a:r>
          </a:p>
        </p:txBody>
      </p:sp>
      <p:sp>
        <p:nvSpPr>
          <p:cNvPr id="3" name="Subtitle 2"/>
          <p:cNvSpPr>
            <a:spLocks noGrp="1"/>
          </p:cNvSpPr>
          <p:nvPr>
            <p:ph type="subTitle" idx="1"/>
          </p:nvPr>
        </p:nvSpPr>
        <p:spPr>
          <a:xfrm>
            <a:off x="601269" y="4921654"/>
            <a:ext cx="9144000" cy="1059696"/>
          </a:xfrm>
        </p:spPr>
        <p:txBody>
          <a:bodyPr>
            <a:normAutofit fontScale="92500" lnSpcReduction="20000"/>
          </a:bodyPr>
          <a:lstStyle/>
          <a:p>
            <a:pPr algn="l"/>
            <a:r>
              <a:rPr lang="en-US" dirty="0"/>
              <a:t>Dale Stammen</a:t>
            </a:r>
          </a:p>
          <a:p>
            <a:pPr algn="l"/>
            <a:r>
              <a:rPr lang="en-US" dirty="0"/>
              <a:t>Senior Program </a:t>
            </a:r>
            <a:r>
              <a:rPr lang="en-US" dirty="0" err="1"/>
              <a:t>Managineer</a:t>
            </a:r>
            <a:endParaRPr lang="en-US" dirty="0"/>
          </a:p>
          <a:p>
            <a:pPr algn="l"/>
            <a:r>
              <a:rPr lang="en-US" dirty="0"/>
              <a:t>dalestam@microsoft.com</a:t>
            </a:r>
          </a:p>
          <a:p>
            <a:pPr algn="l"/>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7325" y="272761"/>
            <a:ext cx="2571750" cy="2571750"/>
          </a:xfrm>
          <a:prstGeom prst="rect">
            <a:avLst/>
          </a:prstGeom>
        </p:spPr>
      </p:pic>
    </p:spTree>
    <p:extLst>
      <p:ext uri="{BB962C8B-B14F-4D97-AF65-F5344CB8AC3E}">
        <p14:creationId xmlns:p14="http://schemas.microsoft.com/office/powerpoint/2010/main" val="13032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Different?</a:t>
            </a:r>
          </a:p>
        </p:txBody>
      </p:sp>
      <p:sp>
        <p:nvSpPr>
          <p:cNvPr id="3" name="Content Placeholder 2"/>
          <p:cNvSpPr>
            <a:spLocks noGrp="1"/>
          </p:cNvSpPr>
          <p:nvPr>
            <p:ph idx="1"/>
          </p:nvPr>
        </p:nvSpPr>
        <p:spPr/>
        <p:txBody>
          <a:bodyPr/>
          <a:lstStyle/>
          <a:p>
            <a:r>
              <a:rPr lang="en-US" dirty="0"/>
              <a:t>You use XAML to define the entire UI. The separation between UI and core program logic is much clearer in a Windows Universal app than in an MFC or Win32 app. Other people can work on the appearance of the UI in the XAML file while you're working on the behavior in the code file.</a:t>
            </a:r>
          </a:p>
          <a:p>
            <a:r>
              <a:rPr lang="en-US" dirty="0"/>
              <a:t>You're programming against a new, easy-to-navigate, object-oriented API, the Windows Runtime, although on Windows devices Win32 is still available for some functionality.</a:t>
            </a:r>
          </a:p>
        </p:txBody>
      </p:sp>
    </p:spTree>
    <p:extLst>
      <p:ext uri="{BB962C8B-B14F-4D97-AF65-F5344CB8AC3E}">
        <p14:creationId xmlns:p14="http://schemas.microsoft.com/office/powerpoint/2010/main" val="1794598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Different?</a:t>
            </a:r>
          </a:p>
        </p:txBody>
      </p:sp>
      <p:sp>
        <p:nvSpPr>
          <p:cNvPr id="3" name="Content Placeholder 2"/>
          <p:cNvSpPr>
            <a:spLocks noGrp="1"/>
          </p:cNvSpPr>
          <p:nvPr>
            <p:ph idx="1"/>
          </p:nvPr>
        </p:nvSpPr>
        <p:spPr/>
        <p:txBody>
          <a:bodyPr/>
          <a:lstStyle/>
          <a:p>
            <a:r>
              <a:rPr lang="en-US" dirty="0"/>
              <a:t>You use C++/CX to consume and create Windows Runtime objects. C++/CX enables C++ exception handling, delegates, events, and automatic reference counting of dynamically created objects. When you use C++/CX, the details of the underlying COM and Windows architecture are hidden from your app code</a:t>
            </a:r>
          </a:p>
        </p:txBody>
      </p:sp>
    </p:spTree>
    <p:extLst>
      <p:ext uri="{BB962C8B-B14F-4D97-AF65-F5344CB8AC3E}">
        <p14:creationId xmlns:p14="http://schemas.microsoft.com/office/powerpoint/2010/main" val="2197179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Different</a:t>
            </a:r>
          </a:p>
        </p:txBody>
      </p:sp>
      <p:sp>
        <p:nvSpPr>
          <p:cNvPr id="3" name="Content Placeholder 2"/>
          <p:cNvSpPr>
            <a:spLocks noGrp="1"/>
          </p:cNvSpPr>
          <p:nvPr>
            <p:ph idx="1"/>
          </p:nvPr>
        </p:nvSpPr>
        <p:spPr/>
        <p:txBody>
          <a:bodyPr/>
          <a:lstStyle/>
          <a:p>
            <a:r>
              <a:rPr lang="en-US" dirty="0"/>
              <a:t>Your app is compiled into a package that also contains metadata about the types that your app contains, the resources that it uses, and the capabilities that it requires (file access, internet access, camera access, and so forth).</a:t>
            </a:r>
          </a:p>
          <a:p>
            <a:r>
              <a:rPr lang="en-US" dirty="0"/>
              <a:t>In the Windows Store your app is verified as safe by a certification process and made discoverable to millions of potential customers.</a:t>
            </a:r>
          </a:p>
        </p:txBody>
      </p:sp>
    </p:spTree>
    <p:extLst>
      <p:ext uri="{BB962C8B-B14F-4D97-AF65-F5344CB8AC3E}">
        <p14:creationId xmlns:p14="http://schemas.microsoft.com/office/powerpoint/2010/main" val="901308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 UWP C++/XAML Project</a:t>
            </a:r>
          </a:p>
        </p:txBody>
      </p:sp>
      <p:sp>
        <p:nvSpPr>
          <p:cNvPr id="3" name="Content Placeholder 2"/>
          <p:cNvSpPr>
            <a:spLocks noGrp="1"/>
          </p:cNvSpPr>
          <p:nvPr>
            <p:ph idx="1"/>
          </p:nvPr>
        </p:nvSpPr>
        <p:spPr/>
        <p:txBody>
          <a:bodyPr anchor="t"/>
          <a:lstStyle/>
          <a:p>
            <a:pPr marL="0" indent="0" algn="ctr">
              <a:buNone/>
            </a:pPr>
            <a:endParaRPr lang="en-US" sz="3600" dirty="0"/>
          </a:p>
          <a:p>
            <a:pPr marL="0" indent="0" algn="ctr">
              <a:buNone/>
            </a:pPr>
            <a:r>
              <a:rPr lang="en-US" sz="3600" dirty="0">
                <a:hlinkClick r:id="rId2"/>
              </a:rPr>
              <a:t>Create a "hello world" app in C++ (Windows 10)</a:t>
            </a:r>
            <a:endParaRPr lang="en-US" sz="3600" dirty="0"/>
          </a:p>
          <a:p>
            <a:pPr marL="0" indent="0" algn="ctr">
              <a:buNone/>
            </a:pPr>
            <a:endParaRPr lang="en-US" sz="3600" dirty="0"/>
          </a:p>
        </p:txBody>
      </p:sp>
    </p:spTree>
    <p:extLst>
      <p:ext uri="{BB962C8B-B14F-4D97-AF65-F5344CB8AC3E}">
        <p14:creationId xmlns:p14="http://schemas.microsoft.com/office/powerpoint/2010/main" val="1389850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XAML</a:t>
            </a:r>
          </a:p>
        </p:txBody>
      </p:sp>
      <p:sp>
        <p:nvSpPr>
          <p:cNvPr id="3" name="Content Placeholder 2"/>
          <p:cNvSpPr>
            <a:spLocks noGrp="1"/>
          </p:cNvSpPr>
          <p:nvPr>
            <p:ph idx="1"/>
          </p:nvPr>
        </p:nvSpPr>
        <p:spPr/>
        <p:txBody>
          <a:bodyPr>
            <a:normAutofit/>
          </a:bodyPr>
          <a:lstStyle/>
          <a:p>
            <a:pPr marL="0" indent="0">
              <a:buNone/>
            </a:pP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StackPanel</a:t>
            </a:r>
            <a:r>
              <a:rPr lang="en-US" sz="1000" dirty="0">
                <a:solidFill>
                  <a:srgbClr val="FF0000"/>
                </a:solidFill>
                <a:latin typeface="Consolas" panose="020B0609020204030204" pitchFamily="49" charset="0"/>
              </a:rPr>
              <a:t> x</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Name</a:t>
            </a:r>
            <a:r>
              <a:rPr lang="en-US" sz="1000" dirty="0">
                <a:solidFill>
                  <a:srgbClr val="0000FF"/>
                </a:solidFill>
                <a:latin typeface="Consolas" panose="020B0609020204030204" pitchFamily="49" charset="0"/>
              </a:rPr>
              <a:t>="contentPanel"</a:t>
            </a:r>
            <a:r>
              <a:rPr lang="en-US" sz="1000" dirty="0">
                <a:solidFill>
                  <a:srgbClr val="FF0000"/>
                </a:solidFill>
                <a:latin typeface="Consolas" panose="020B0609020204030204" pitchFamily="49" charset="0"/>
              </a:rPr>
              <a:t> Margin</a:t>
            </a:r>
            <a:r>
              <a:rPr lang="en-US" sz="1000" dirty="0">
                <a:solidFill>
                  <a:srgbClr val="0000FF"/>
                </a:solidFill>
                <a:latin typeface="Consolas" panose="020B0609020204030204" pitchFamily="49" charset="0"/>
              </a:rPr>
              <a:t>="120,30,0,0"&gt;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TextBlock</a:t>
            </a:r>
            <a:r>
              <a:rPr lang="en-US" sz="1000" dirty="0">
                <a:solidFill>
                  <a:srgbClr val="FF0000"/>
                </a:solidFill>
                <a:latin typeface="Consolas" panose="020B0609020204030204" pitchFamily="49" charset="0"/>
              </a:rPr>
              <a:t> </a:t>
            </a:r>
            <a:r>
              <a:rPr lang="en-US" sz="1000" dirty="0" err="1">
                <a:solidFill>
                  <a:srgbClr val="FF0000"/>
                </a:solidFill>
                <a:latin typeface="Consolas" panose="020B0609020204030204" pitchFamily="49" charset="0"/>
              </a:rPr>
              <a:t>HorizontalAlignment</a:t>
            </a:r>
            <a:r>
              <a:rPr lang="en-US" sz="1000" dirty="0">
                <a:solidFill>
                  <a:srgbClr val="0000FF"/>
                </a:solidFill>
                <a:latin typeface="Consolas" panose="020B0609020204030204" pitchFamily="49" charset="0"/>
              </a:rPr>
              <a:t>="Left"</a:t>
            </a:r>
            <a:r>
              <a:rPr lang="en-US" sz="1000" dirty="0">
                <a:solidFill>
                  <a:srgbClr val="FF0000"/>
                </a:solidFill>
                <a:latin typeface="Consolas" panose="020B0609020204030204" pitchFamily="49" charset="0"/>
              </a:rPr>
              <a:t> Text</a:t>
            </a:r>
            <a:r>
              <a:rPr lang="en-US" sz="1000" dirty="0">
                <a:solidFill>
                  <a:srgbClr val="0000FF"/>
                </a:solidFill>
                <a:latin typeface="Consolas" panose="020B0609020204030204" pitchFamily="49" charset="0"/>
              </a:rPr>
              <a:t>="Hello World"</a:t>
            </a:r>
            <a:r>
              <a:rPr lang="en-US" sz="1000" dirty="0">
                <a:solidFill>
                  <a:srgbClr val="FF0000"/>
                </a:solidFill>
                <a:latin typeface="Consolas" panose="020B0609020204030204" pitchFamily="49" charset="0"/>
              </a:rPr>
              <a:t> </a:t>
            </a:r>
            <a:r>
              <a:rPr lang="en-US" sz="1000" dirty="0" err="1">
                <a:solidFill>
                  <a:srgbClr val="FF0000"/>
                </a:solidFill>
                <a:latin typeface="Consolas" panose="020B0609020204030204" pitchFamily="49" charset="0"/>
              </a:rPr>
              <a:t>FontSize</a:t>
            </a:r>
            <a:r>
              <a:rPr lang="en-US" sz="1000" dirty="0">
                <a:solidFill>
                  <a:srgbClr val="0000FF"/>
                </a:solidFill>
                <a:latin typeface="Consolas" panose="020B0609020204030204" pitchFamily="49" charset="0"/>
              </a:rPr>
              <a:t>="36"/&gt;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TextBlock</a:t>
            </a:r>
            <a:r>
              <a:rPr lang="en-US" sz="1000" dirty="0">
                <a:solidFill>
                  <a:srgbClr val="FF0000"/>
                </a:solidFill>
                <a:latin typeface="Consolas" panose="020B0609020204030204" pitchFamily="49" charset="0"/>
              </a:rPr>
              <a:t> Text</a:t>
            </a:r>
            <a:r>
              <a:rPr lang="en-US" sz="1000" dirty="0">
                <a:solidFill>
                  <a:srgbClr val="0000FF"/>
                </a:solidFill>
                <a:latin typeface="Consolas" panose="020B0609020204030204" pitchFamily="49" charset="0"/>
              </a:rPr>
              <a:t>="What's your name?"/&gt;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StackPanel</a:t>
            </a:r>
            <a:r>
              <a:rPr lang="en-US" sz="1000" dirty="0">
                <a:solidFill>
                  <a:srgbClr val="FF0000"/>
                </a:solidFill>
                <a:latin typeface="Consolas" panose="020B0609020204030204" pitchFamily="49" charset="0"/>
              </a:rPr>
              <a:t> x</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Name</a:t>
            </a:r>
            <a:r>
              <a:rPr lang="en-US" sz="1000" dirty="0">
                <a:solidFill>
                  <a:srgbClr val="0000FF"/>
                </a:solidFill>
                <a:latin typeface="Consolas" panose="020B0609020204030204" pitchFamily="49" charset="0"/>
              </a:rPr>
              <a:t>="inputPanel"</a:t>
            </a:r>
            <a:r>
              <a:rPr lang="en-US" sz="1000" dirty="0">
                <a:solidFill>
                  <a:srgbClr val="FF0000"/>
                </a:solidFill>
                <a:latin typeface="Consolas" panose="020B0609020204030204" pitchFamily="49" charset="0"/>
              </a:rPr>
              <a:t> Orientation</a:t>
            </a:r>
            <a:r>
              <a:rPr lang="en-US" sz="1000" dirty="0">
                <a:solidFill>
                  <a:srgbClr val="0000FF"/>
                </a:solidFill>
                <a:latin typeface="Consolas" panose="020B0609020204030204" pitchFamily="49" charset="0"/>
              </a:rPr>
              <a:t>="Horizontal"</a:t>
            </a:r>
            <a:r>
              <a:rPr lang="en-US" sz="1000" dirty="0">
                <a:solidFill>
                  <a:srgbClr val="FF0000"/>
                </a:solidFill>
                <a:latin typeface="Consolas" panose="020B0609020204030204" pitchFamily="49" charset="0"/>
              </a:rPr>
              <a:t> Margin</a:t>
            </a:r>
            <a:r>
              <a:rPr lang="en-US" sz="1000" dirty="0">
                <a:solidFill>
                  <a:srgbClr val="0000FF"/>
                </a:solidFill>
                <a:latin typeface="Consolas" panose="020B0609020204030204" pitchFamily="49" charset="0"/>
              </a:rPr>
              <a:t>="0,20,0,20"&gt;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TextBox</a:t>
            </a:r>
            <a:r>
              <a:rPr lang="en-US" sz="1000" dirty="0">
                <a:solidFill>
                  <a:srgbClr val="FF0000"/>
                </a:solidFill>
                <a:latin typeface="Consolas" panose="020B0609020204030204" pitchFamily="49" charset="0"/>
              </a:rPr>
              <a:t> x</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Name</a:t>
            </a:r>
            <a:r>
              <a:rPr lang="en-US" sz="1000" dirty="0">
                <a:solidFill>
                  <a:srgbClr val="0000FF"/>
                </a:solidFill>
                <a:latin typeface="Consolas" panose="020B0609020204030204" pitchFamily="49" charset="0"/>
              </a:rPr>
              <a:t>="nameInput"</a:t>
            </a:r>
            <a:r>
              <a:rPr lang="en-US" sz="1000" dirty="0">
                <a:solidFill>
                  <a:srgbClr val="FF0000"/>
                </a:solidFill>
                <a:latin typeface="Consolas" panose="020B0609020204030204" pitchFamily="49" charset="0"/>
              </a:rPr>
              <a:t> Width</a:t>
            </a:r>
            <a:r>
              <a:rPr lang="en-US" sz="1000" dirty="0">
                <a:solidFill>
                  <a:srgbClr val="0000FF"/>
                </a:solidFill>
                <a:latin typeface="Consolas" panose="020B0609020204030204" pitchFamily="49" charset="0"/>
              </a:rPr>
              <a:t>="300"</a:t>
            </a:r>
            <a:r>
              <a:rPr lang="en-US" sz="1000" dirty="0">
                <a:solidFill>
                  <a:srgbClr val="FF0000"/>
                </a:solidFill>
                <a:latin typeface="Consolas" panose="020B0609020204030204" pitchFamily="49" charset="0"/>
              </a:rPr>
              <a:t> </a:t>
            </a:r>
            <a:r>
              <a:rPr lang="en-US" sz="1000" dirty="0" err="1">
                <a:solidFill>
                  <a:srgbClr val="FF0000"/>
                </a:solidFill>
                <a:latin typeface="Consolas" panose="020B0609020204030204" pitchFamily="49" charset="0"/>
              </a:rPr>
              <a:t>HorizontalAlignment</a:t>
            </a:r>
            <a:r>
              <a:rPr lang="en-US" sz="1000" dirty="0">
                <a:solidFill>
                  <a:srgbClr val="0000FF"/>
                </a:solidFill>
                <a:latin typeface="Consolas" panose="020B0609020204030204" pitchFamily="49" charset="0"/>
              </a:rPr>
              <a:t>="Left"/&gt;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a:solidFill>
                  <a:srgbClr val="A31515"/>
                </a:solidFill>
                <a:latin typeface="Consolas" panose="020B0609020204030204" pitchFamily="49" charset="0"/>
              </a:rPr>
              <a:t>Button</a:t>
            </a:r>
            <a:r>
              <a:rPr lang="en-US" sz="1000" dirty="0">
                <a:solidFill>
                  <a:srgbClr val="FF0000"/>
                </a:solidFill>
                <a:latin typeface="Consolas" panose="020B0609020204030204" pitchFamily="49" charset="0"/>
              </a:rPr>
              <a:t> x</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Name</a:t>
            </a:r>
            <a:r>
              <a:rPr lang="en-US" sz="1000" dirty="0">
                <a:solidFill>
                  <a:srgbClr val="0000FF"/>
                </a:solidFill>
                <a:latin typeface="Consolas" panose="020B0609020204030204" pitchFamily="49" charset="0"/>
              </a:rPr>
              <a:t>="inputButton"</a:t>
            </a:r>
            <a:r>
              <a:rPr lang="en-US" sz="1000" dirty="0">
                <a:solidFill>
                  <a:srgbClr val="FF0000"/>
                </a:solidFill>
                <a:latin typeface="Consolas" panose="020B0609020204030204" pitchFamily="49" charset="0"/>
              </a:rPr>
              <a:t> Content</a:t>
            </a:r>
            <a:r>
              <a:rPr lang="en-US" sz="1000" dirty="0">
                <a:solidFill>
                  <a:srgbClr val="0000FF"/>
                </a:solidFill>
                <a:latin typeface="Consolas" panose="020B0609020204030204" pitchFamily="49" charset="0"/>
              </a:rPr>
              <a:t>="Say &amp;</a:t>
            </a:r>
            <a:r>
              <a:rPr lang="en-US" sz="1000" dirty="0" err="1">
                <a:solidFill>
                  <a:srgbClr val="0000FF"/>
                </a:solidFill>
                <a:latin typeface="Consolas" panose="020B0609020204030204" pitchFamily="49" charset="0"/>
              </a:rPr>
              <a:t>quot;Hello&amp;quot</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 Click</a:t>
            </a:r>
            <a:r>
              <a:rPr lang="en-US" sz="1000" dirty="0">
                <a:solidFill>
                  <a:srgbClr val="0000FF"/>
                </a:solidFill>
                <a:latin typeface="Consolas" panose="020B0609020204030204" pitchFamily="49" charset="0"/>
              </a:rPr>
              <a:t>="</a:t>
            </a:r>
            <a:r>
              <a:rPr lang="en-US" sz="1000" dirty="0" err="1">
                <a:solidFill>
                  <a:srgbClr val="0000FF"/>
                </a:solidFill>
                <a:latin typeface="Consolas" panose="020B0609020204030204" pitchFamily="49" charset="0"/>
              </a:rPr>
              <a:t>Button_Click</a:t>
            </a:r>
            <a:r>
              <a:rPr lang="en-US" sz="1000" dirty="0">
                <a:solidFill>
                  <a:srgbClr val="0000FF"/>
                </a:solidFill>
                <a:latin typeface="Consolas" panose="020B0609020204030204" pitchFamily="49" charset="0"/>
              </a:rPr>
              <a:t>"/&gt;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StackPanel</a:t>
            </a:r>
            <a:r>
              <a:rPr lang="en-US" sz="1000" dirty="0">
                <a:solidFill>
                  <a:srgbClr val="0000FF"/>
                </a:solidFill>
                <a:latin typeface="Consolas" panose="020B0609020204030204" pitchFamily="49" charset="0"/>
              </a:rPr>
              <a:t>&gt;</a:t>
            </a:r>
            <a:endParaRPr lang="en-US" sz="1000" dirty="0">
              <a:solidFill>
                <a:srgbClr val="000000"/>
              </a:solidFill>
              <a:latin typeface="Consolas" panose="020B0609020204030204" pitchFamily="49" charset="0"/>
            </a:endParaRPr>
          </a:p>
          <a:p>
            <a:pPr marL="0" indent="0">
              <a:buNone/>
            </a:pP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TextBlock</a:t>
            </a:r>
            <a:r>
              <a:rPr lang="en-US" sz="1000" dirty="0">
                <a:solidFill>
                  <a:srgbClr val="FF0000"/>
                </a:solidFill>
                <a:latin typeface="Consolas" panose="020B0609020204030204" pitchFamily="49" charset="0"/>
              </a:rPr>
              <a:t> x</a:t>
            </a:r>
            <a:r>
              <a:rPr lang="en-US" sz="1000" dirty="0">
                <a:solidFill>
                  <a:srgbClr val="0000FF"/>
                </a:solidFill>
                <a:latin typeface="Consolas" panose="020B0609020204030204" pitchFamily="49" charset="0"/>
              </a:rPr>
              <a:t>:</a:t>
            </a:r>
            <a:r>
              <a:rPr lang="en-US" sz="1000" dirty="0">
                <a:solidFill>
                  <a:srgbClr val="FF0000"/>
                </a:solidFill>
                <a:latin typeface="Consolas" panose="020B0609020204030204" pitchFamily="49" charset="0"/>
              </a:rPr>
              <a:t>Name</a:t>
            </a:r>
            <a:r>
              <a:rPr lang="en-US" sz="1000" dirty="0">
                <a:solidFill>
                  <a:srgbClr val="0000FF"/>
                </a:solidFill>
                <a:latin typeface="Consolas" panose="020B0609020204030204" pitchFamily="49" charset="0"/>
              </a:rPr>
              <a:t>="greetingOutput"/&gt;</a:t>
            </a:r>
            <a:endParaRPr lang="en-US" sz="1000" dirty="0">
              <a:solidFill>
                <a:srgbClr val="000000"/>
              </a:solidFill>
              <a:latin typeface="Consolas" panose="020B0609020204030204" pitchFamily="49" charset="0"/>
            </a:endParaRPr>
          </a:p>
          <a:p>
            <a:pPr marL="0" indent="0">
              <a:buNone/>
            </a:pPr>
            <a:r>
              <a:rPr lang="en-US" sz="1000" dirty="0">
                <a:solidFill>
                  <a:srgbClr val="0000FF"/>
                </a:solidFill>
                <a:latin typeface="Consolas" panose="020B0609020204030204" pitchFamily="49" charset="0"/>
              </a:rPr>
              <a:t>&lt;/</a:t>
            </a:r>
            <a:r>
              <a:rPr lang="en-US" sz="1000" dirty="0" err="1">
                <a:solidFill>
                  <a:srgbClr val="A31515"/>
                </a:solidFill>
                <a:latin typeface="Consolas" panose="020B0609020204030204" pitchFamily="49" charset="0"/>
              </a:rPr>
              <a:t>StackPanel</a:t>
            </a:r>
            <a:r>
              <a:rPr lang="en-US" sz="1000" dirty="0">
                <a:solidFill>
                  <a:srgbClr val="0000FF"/>
                </a:solidFill>
                <a:latin typeface="Consolas" panose="020B0609020204030204" pitchFamily="49" charset="0"/>
              </a:rPr>
              <a:t>&gt;</a:t>
            </a:r>
            <a:endParaRPr lang="en-US" sz="1000" dirty="0"/>
          </a:p>
        </p:txBody>
      </p:sp>
    </p:spTree>
    <p:extLst>
      <p:ext uri="{BB962C8B-B14F-4D97-AF65-F5344CB8AC3E}">
        <p14:creationId xmlns:p14="http://schemas.microsoft.com/office/powerpoint/2010/main" val="3655440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Click Handler	</a:t>
            </a:r>
          </a:p>
        </p:txBody>
      </p:sp>
      <p:sp>
        <p:nvSpPr>
          <p:cNvPr id="3" name="Content Placeholder 2"/>
          <p:cNvSpPr>
            <a:spLocks noGrp="1"/>
          </p:cNvSpPr>
          <p:nvPr>
            <p:ph idx="1"/>
          </p:nvPr>
        </p:nvSpPr>
        <p:spPr/>
        <p:txBody>
          <a:bodyPr>
            <a:normAutofit/>
          </a:bodyPr>
          <a:lstStyle/>
          <a:p>
            <a:pPr marL="0" indent="0">
              <a:buNone/>
            </a:pPr>
            <a:r>
              <a:rPr lang="en-US" sz="1000" dirty="0">
                <a:solidFill>
                  <a:srgbClr val="0000FF"/>
                </a:solidFill>
                <a:latin typeface="Consolas" panose="020B0609020204030204" pitchFamily="49" charset="0"/>
              </a:rPr>
              <a:t>void</a:t>
            </a:r>
            <a:r>
              <a:rPr lang="en-US" sz="1000" dirty="0">
                <a:solidFill>
                  <a:srgbClr val="000000"/>
                </a:solidFill>
                <a:latin typeface="Consolas" panose="020B0609020204030204" pitchFamily="49" charset="0"/>
              </a:rPr>
              <a:t> Test::</a:t>
            </a:r>
            <a:r>
              <a:rPr lang="en-US" sz="1000" dirty="0" err="1">
                <a:solidFill>
                  <a:srgbClr val="2B91AF"/>
                </a:solidFill>
                <a:latin typeface="Consolas" panose="020B0609020204030204" pitchFamily="49" charset="0"/>
              </a:rPr>
              <a:t>MainPage</a:t>
            </a:r>
            <a:r>
              <a:rPr lang="en-US" sz="1000" dirty="0">
                <a:solidFill>
                  <a:srgbClr val="000000"/>
                </a:solidFill>
                <a:latin typeface="Consolas" panose="020B0609020204030204" pitchFamily="49" charset="0"/>
              </a:rPr>
              <a:t>::</a:t>
            </a:r>
            <a:r>
              <a:rPr lang="en-US" sz="1000" dirty="0" err="1">
                <a:solidFill>
                  <a:srgbClr val="000000"/>
                </a:solidFill>
                <a:latin typeface="Consolas" panose="020B0609020204030204" pitchFamily="49" charset="0"/>
              </a:rPr>
              <a:t>Button_Click</a:t>
            </a:r>
            <a:r>
              <a:rPr lang="en-US" sz="1000" dirty="0">
                <a:solidFill>
                  <a:srgbClr val="000000"/>
                </a:solidFill>
                <a:latin typeface="Consolas" panose="020B0609020204030204" pitchFamily="49" charset="0"/>
              </a:rPr>
              <a:t>(Platform::</a:t>
            </a:r>
            <a:r>
              <a:rPr lang="en-US" sz="1000" dirty="0">
                <a:solidFill>
                  <a:srgbClr val="2B91AF"/>
                </a:solidFill>
                <a:latin typeface="Consolas" panose="020B0609020204030204" pitchFamily="49" charset="0"/>
              </a:rPr>
              <a:t>Object</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sender</a:t>
            </a:r>
            <a:r>
              <a:rPr lang="en-US" sz="1000" dirty="0">
                <a:solidFill>
                  <a:srgbClr val="000000"/>
                </a:solidFill>
                <a:latin typeface="Consolas" panose="020B0609020204030204" pitchFamily="49" charset="0"/>
              </a:rPr>
              <a:t>, Windows::UI::</a:t>
            </a:r>
            <a:r>
              <a:rPr lang="en-US" sz="1000" dirty="0" err="1">
                <a:solidFill>
                  <a:srgbClr val="000000"/>
                </a:solidFill>
                <a:latin typeface="Consolas" panose="020B0609020204030204" pitchFamily="49" charset="0"/>
              </a:rPr>
              <a:t>Xaml</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RoutedEventArgs</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e</a:t>
            </a:r>
            <a:r>
              <a:rPr lang="en-US" sz="1000" dirty="0">
                <a:solidFill>
                  <a:srgbClr val="000000"/>
                </a:solidFill>
                <a:latin typeface="Consolas" panose="020B0609020204030204" pitchFamily="49" charset="0"/>
              </a:rPr>
              <a:t>)</a:t>
            </a:r>
          </a:p>
          <a:p>
            <a:pPr marL="0" indent="0">
              <a:buNone/>
            </a:pPr>
            <a:r>
              <a:rPr lang="en-US" sz="1000" dirty="0">
                <a:solidFill>
                  <a:srgbClr val="000000"/>
                </a:solidFill>
                <a:latin typeface="Consolas" panose="020B0609020204030204" pitchFamily="49" charset="0"/>
              </a:rPr>
              <a:t>{</a:t>
            </a:r>
          </a:p>
          <a:p>
            <a:pPr marL="0" indent="0">
              <a:buNone/>
            </a:pPr>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greetingOutput</a:t>
            </a:r>
            <a:r>
              <a:rPr lang="en-US" sz="1000" dirty="0">
                <a:solidFill>
                  <a:srgbClr val="000000"/>
                </a:solidFill>
                <a:latin typeface="Consolas" panose="020B0609020204030204" pitchFamily="49" charset="0"/>
              </a:rPr>
              <a:t>-&gt;Text = </a:t>
            </a:r>
            <a:r>
              <a:rPr lang="en-US" sz="1000" dirty="0">
                <a:solidFill>
                  <a:srgbClr val="A31515"/>
                </a:solidFill>
                <a:latin typeface="Consolas" panose="020B0609020204030204" pitchFamily="49" charset="0"/>
              </a:rPr>
              <a:t>"Hello, "</a:t>
            </a:r>
            <a:r>
              <a:rPr lang="en-US" sz="1000" dirty="0">
                <a:solidFill>
                  <a:srgbClr val="000000"/>
                </a:solidFill>
                <a:latin typeface="Consolas" panose="020B0609020204030204" pitchFamily="49" charset="0"/>
              </a:rPr>
              <a:t> </a:t>
            </a:r>
            <a:r>
              <a:rPr lang="en-US" sz="1000" dirty="0">
                <a:solidFill>
                  <a:srgbClr val="008080"/>
                </a:solidFill>
                <a:latin typeface="Consolas" panose="020B0609020204030204" pitchFamily="49" charset="0"/>
              </a:rPr>
              <a:t>+</a:t>
            </a:r>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nameInput</a:t>
            </a:r>
            <a:r>
              <a:rPr lang="en-US" sz="1000" dirty="0">
                <a:solidFill>
                  <a:srgbClr val="000000"/>
                </a:solidFill>
                <a:latin typeface="Consolas" panose="020B0609020204030204" pitchFamily="49" charset="0"/>
              </a:rPr>
              <a:t>-&gt;Text </a:t>
            </a:r>
            <a:r>
              <a:rPr lang="en-US" sz="1000" dirty="0">
                <a:solidFill>
                  <a:srgbClr val="008080"/>
                </a:solidFill>
                <a:latin typeface="Consolas" panose="020B0609020204030204" pitchFamily="49" charset="0"/>
              </a:rPr>
              <a:t>+</a:t>
            </a:r>
            <a:r>
              <a:rPr lang="en-US" sz="1000" dirty="0">
                <a:solidFill>
                  <a:srgbClr val="000000"/>
                </a:solidFill>
                <a:latin typeface="Consolas" panose="020B0609020204030204" pitchFamily="49" charset="0"/>
              </a:rPr>
              <a:t> </a:t>
            </a:r>
            <a:r>
              <a:rPr lang="en-US" sz="1000" dirty="0">
                <a:solidFill>
                  <a:srgbClr val="A31515"/>
                </a:solidFill>
                <a:latin typeface="Consolas" panose="020B0609020204030204" pitchFamily="49" charset="0"/>
              </a:rPr>
              <a:t>"!"</a:t>
            </a:r>
            <a:r>
              <a:rPr lang="en-US" sz="1000" dirty="0">
                <a:solidFill>
                  <a:srgbClr val="000000"/>
                </a:solidFill>
                <a:latin typeface="Consolas" panose="020B0609020204030204" pitchFamily="49" charset="0"/>
              </a:rPr>
              <a:t>;</a:t>
            </a:r>
          </a:p>
          <a:p>
            <a:pPr marL="0" indent="0">
              <a:buNone/>
            </a:pPr>
            <a:r>
              <a:rPr lang="en-US" sz="10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737830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Async Methods in C#</a:t>
            </a:r>
          </a:p>
        </p:txBody>
      </p:sp>
      <p:sp>
        <p:nvSpPr>
          <p:cNvPr id="7" name="TextBox 6"/>
          <p:cNvSpPr txBox="1"/>
          <p:nvPr/>
        </p:nvSpPr>
        <p:spPr>
          <a:xfrm>
            <a:off x="1318470" y="1593907"/>
            <a:ext cx="9555060" cy="2970044"/>
          </a:xfrm>
          <a:prstGeom prst="rect">
            <a:avLst/>
          </a:prstGeom>
          <a:noFill/>
        </p:spPr>
        <p:txBody>
          <a:bodyPr wrap="square" rtlCol="0">
            <a:spAutoFit/>
          </a:bodyPr>
          <a:lstStyle/>
          <a:p>
            <a:r>
              <a:rPr lang="en-US" sz="1100" dirty="0">
                <a:solidFill>
                  <a:srgbClr val="0000FF"/>
                </a:solidFill>
                <a:latin typeface="Consolas" panose="020B0609020204030204" pitchFamily="49" charset="0"/>
              </a:rPr>
              <a:t>private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async</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OnLoadImageClick</a:t>
            </a:r>
            <a:r>
              <a:rPr lang="en-US" sz="1100" dirty="0">
                <a:solidFill>
                  <a:srgbClr val="000000"/>
                </a:solidFill>
                <a:latin typeface="Consolas" panose="020B0609020204030204" pitchFamily="49" charset="0"/>
              </a:rPr>
              <a:t>(object </a:t>
            </a:r>
            <a:r>
              <a:rPr lang="en-US" sz="1100" dirty="0">
                <a:solidFill>
                  <a:srgbClr val="808080"/>
                </a:solidFill>
                <a:latin typeface="Consolas" panose="020B0609020204030204" pitchFamily="49" charset="0"/>
              </a:rPr>
              <a:t>sender</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RoutedEventArgs</a:t>
            </a:r>
            <a:r>
              <a:rPr lang="en-US" sz="1100" dirty="0">
                <a:solidFill>
                  <a:srgbClr val="000000"/>
                </a:solidFill>
                <a:latin typeface="Consolas" panose="020B0609020204030204" pitchFamily="49" charset="0"/>
              </a:rPr>
              <a:t> </a:t>
            </a:r>
            <a:r>
              <a:rPr lang="en-US" sz="1100" dirty="0">
                <a:solidFill>
                  <a:srgbClr val="808080"/>
                </a:solidFill>
                <a:latin typeface="Consolas" panose="020B0609020204030204" pitchFamily="49" charset="0"/>
              </a:rPr>
              <a:t>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picker =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FileOpenPicker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picker.FileTypeFilter.Add</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png</a:t>
            </a:r>
            <a:r>
              <a:rPr lang="en-US" sz="1100" dirty="0">
                <a:solidFill>
                  <a:srgbClr val="A31515"/>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picker.SuggestedStartLocation</a:t>
            </a:r>
            <a:r>
              <a:rPr lang="en-US" sz="1100" dirty="0">
                <a:solidFill>
                  <a:srgbClr val="000000"/>
                </a:solidFill>
                <a:latin typeface="Consolas" panose="020B0609020204030204" pitchFamily="49" charset="0"/>
              </a:rPr>
              <a:t> = </a:t>
            </a:r>
            <a:r>
              <a:rPr lang="en-US" sz="1100" dirty="0" err="1">
                <a:solidFill>
                  <a:srgbClr val="2B91AF"/>
                </a:solidFill>
                <a:latin typeface="Consolas" panose="020B0609020204030204" pitchFamily="49" charset="0"/>
              </a:rPr>
              <a:t>PickerLocationId</a:t>
            </a:r>
            <a:r>
              <a:rPr lang="en-US" sz="1100" dirty="0" err="1">
                <a:solidFill>
                  <a:srgbClr val="000000"/>
                </a:solidFill>
                <a:latin typeface="Consolas" panose="020B0609020204030204" pitchFamily="49" charset="0"/>
              </a:rPr>
              <a:t>.PicturesLibrary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file = </a:t>
            </a:r>
            <a:r>
              <a:rPr lang="en-US" sz="1100" dirty="0">
                <a:solidFill>
                  <a:srgbClr val="0000FF"/>
                </a:solidFill>
                <a:latin typeface="Consolas" panose="020B0609020204030204" pitchFamily="49" charset="0"/>
              </a:rPr>
              <a:t>await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picker.PickSingleFileAsync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if</a:t>
            </a:r>
            <a:r>
              <a:rPr lang="en-US" sz="1100" dirty="0">
                <a:solidFill>
                  <a:srgbClr val="000000"/>
                </a:solidFill>
                <a:latin typeface="Consolas" panose="020B0609020204030204" pitchFamily="49" charset="0"/>
              </a:rPr>
              <a:t> (file == null)</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return</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stream = </a:t>
            </a:r>
            <a:r>
              <a:rPr lang="en-US" sz="1100" dirty="0">
                <a:solidFill>
                  <a:srgbClr val="0000FF"/>
                </a:solidFill>
                <a:latin typeface="Consolas" panose="020B0609020204030204" pitchFamily="49" charset="0"/>
              </a:rPr>
              <a:t>await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file.OpenReadAsync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bitmap =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BitmapImage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bitmap.SetSource</a:t>
            </a:r>
            <a:r>
              <a:rPr lang="en-US" sz="1100" dirty="0">
                <a:solidFill>
                  <a:srgbClr val="000000"/>
                </a:solidFill>
                <a:latin typeface="Consolas" panose="020B0609020204030204" pitchFamily="49" charset="0"/>
              </a:rPr>
              <a:t>(stream);</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ImageField.Source</a:t>
            </a:r>
            <a:r>
              <a:rPr lang="en-US" sz="1100" dirty="0">
                <a:solidFill>
                  <a:srgbClr val="000000"/>
                </a:solidFill>
                <a:latin typeface="Consolas" panose="020B0609020204030204" pitchFamily="49" charset="0"/>
              </a:rPr>
              <a:t> = bitmap;</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8757670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Async Methods in C++</a:t>
            </a:r>
          </a:p>
        </p:txBody>
      </p:sp>
      <p:sp>
        <p:nvSpPr>
          <p:cNvPr id="7" name="TextBox 6"/>
          <p:cNvSpPr txBox="1"/>
          <p:nvPr/>
        </p:nvSpPr>
        <p:spPr>
          <a:xfrm>
            <a:off x="1318470" y="1379577"/>
            <a:ext cx="9555060" cy="5478423"/>
          </a:xfrm>
          <a:prstGeom prst="rect">
            <a:avLst/>
          </a:prstGeom>
          <a:noFill/>
        </p:spPr>
        <p:txBody>
          <a:bodyPr wrap="square" rtlCol="0">
            <a:spAutoFit/>
          </a:bodyPr>
          <a:lstStyle/>
          <a:p>
            <a:r>
              <a:rPr lang="en-US" sz="1000" dirty="0">
                <a:solidFill>
                  <a:srgbClr val="0000FF"/>
                </a:solidFill>
                <a:latin typeface="Consolas" panose="020B0609020204030204" pitchFamily="49" charset="0"/>
              </a:rPr>
              <a:t>void</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MainPage</a:t>
            </a:r>
            <a:r>
              <a:rPr lang="en-US" sz="1000" dirty="0">
                <a:solidFill>
                  <a:srgbClr val="000000"/>
                </a:solidFill>
                <a:latin typeface="Consolas" panose="020B0609020204030204" pitchFamily="49" charset="0"/>
              </a:rPr>
              <a:t>::</a:t>
            </a:r>
            <a:r>
              <a:rPr lang="en-US" sz="1000" dirty="0" err="1">
                <a:solidFill>
                  <a:srgbClr val="000000"/>
                </a:solidFill>
                <a:latin typeface="Consolas" panose="020B0609020204030204" pitchFamily="49" charset="0"/>
              </a:rPr>
              <a:t>PickImageAsync_Click</a:t>
            </a:r>
            <a:r>
              <a:rPr lang="en-US" sz="1000" dirty="0">
                <a:solidFill>
                  <a:srgbClr val="000000"/>
                </a:solidFill>
                <a:latin typeface="Consolas" panose="020B0609020204030204" pitchFamily="49" charset="0"/>
              </a:rPr>
              <a:t>(Platform::</a:t>
            </a:r>
            <a:r>
              <a:rPr lang="en-US" sz="1000" dirty="0">
                <a:solidFill>
                  <a:srgbClr val="2B91AF"/>
                </a:solidFill>
                <a:latin typeface="Consolas" panose="020B0609020204030204" pitchFamily="49" charset="0"/>
              </a:rPr>
              <a:t>Object</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sender</a:t>
            </a:r>
            <a:r>
              <a:rPr lang="en-US" sz="1000" dirty="0">
                <a:solidFill>
                  <a:srgbClr val="000000"/>
                </a:solidFill>
                <a:latin typeface="Consolas" panose="020B0609020204030204" pitchFamily="49" charset="0"/>
              </a:rPr>
              <a:t>, Windows::UI::</a:t>
            </a:r>
            <a:r>
              <a:rPr lang="en-US" sz="1000" dirty="0" err="1">
                <a:solidFill>
                  <a:srgbClr val="000000"/>
                </a:solidFill>
                <a:latin typeface="Consolas" panose="020B0609020204030204" pitchFamily="49" charset="0"/>
              </a:rPr>
              <a:t>Xaml</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RoutedEventArgs</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picker = </a:t>
            </a:r>
            <a:r>
              <a:rPr lang="en-US" sz="1000" dirty="0">
                <a:solidFill>
                  <a:srgbClr val="0000FF"/>
                </a:solidFill>
                <a:latin typeface="Consolas" panose="020B0609020204030204" pitchFamily="49" charset="0"/>
              </a:rPr>
              <a:t>ref</a:t>
            </a: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new</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FileOpenPicker</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picker-&gt;</a:t>
            </a:r>
            <a:r>
              <a:rPr lang="en-US" sz="1000" dirty="0" err="1">
                <a:solidFill>
                  <a:srgbClr val="000000"/>
                </a:solidFill>
                <a:latin typeface="Consolas" panose="020B0609020204030204" pitchFamily="49" charset="0"/>
              </a:rPr>
              <a:t>FileTypeFilter</a:t>
            </a:r>
            <a:r>
              <a:rPr lang="en-US" sz="1000" dirty="0">
                <a:solidFill>
                  <a:srgbClr val="000000"/>
                </a:solidFill>
                <a:latin typeface="Consolas" panose="020B0609020204030204" pitchFamily="49" charset="0"/>
              </a:rPr>
              <a:t>-&gt;Append(</a:t>
            </a:r>
            <a:r>
              <a:rPr lang="en-US" sz="1000" dirty="0">
                <a:solidFill>
                  <a:srgbClr val="A31515"/>
                </a:solidFill>
                <a:latin typeface="Consolas" panose="020B0609020204030204" pitchFamily="49" charset="0"/>
              </a:rPr>
              <a:t>L".</a:t>
            </a:r>
            <a:r>
              <a:rPr lang="en-US" sz="1000" dirty="0" err="1">
                <a:solidFill>
                  <a:srgbClr val="A31515"/>
                </a:solidFill>
                <a:latin typeface="Consolas" panose="020B0609020204030204" pitchFamily="49" charset="0"/>
              </a:rPr>
              <a:t>png</a:t>
            </a:r>
            <a:r>
              <a:rPr lang="en-US" sz="1000" dirty="0">
                <a:solidFill>
                  <a:srgbClr val="A31515"/>
                </a:solidFill>
                <a:latin typeface="Consolas" panose="020B0609020204030204" pitchFamily="49" charset="0"/>
              </a:rPr>
              <a:t>"</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picker-&gt;</a:t>
            </a:r>
            <a:r>
              <a:rPr lang="en-US" sz="1000" dirty="0" err="1">
                <a:solidFill>
                  <a:srgbClr val="000000"/>
                </a:solidFill>
                <a:latin typeface="Consolas" panose="020B0609020204030204" pitchFamily="49" charset="0"/>
              </a:rPr>
              <a:t>SuggestedStartLocation</a:t>
            </a:r>
            <a:r>
              <a:rPr lang="en-US" sz="1000" dirty="0">
                <a:solidFill>
                  <a:srgbClr val="000000"/>
                </a:solidFill>
                <a:latin typeface="Consolas" panose="020B0609020204030204" pitchFamily="49" charset="0"/>
              </a:rPr>
              <a:t> = </a:t>
            </a:r>
            <a:r>
              <a:rPr lang="en-US" sz="1000" dirty="0" err="1">
                <a:solidFill>
                  <a:srgbClr val="2B91AF"/>
                </a:solidFill>
                <a:latin typeface="Consolas" panose="020B0609020204030204" pitchFamily="49" charset="0"/>
              </a:rPr>
              <a:t>PickerLocationId</a:t>
            </a:r>
            <a:r>
              <a:rPr lang="en-US" sz="1000" dirty="0">
                <a:solidFill>
                  <a:srgbClr val="000000"/>
                </a:solidFill>
                <a:latin typeface="Consolas" panose="020B0609020204030204" pitchFamily="49" charset="0"/>
              </a:rPr>
              <a:t>::</a:t>
            </a:r>
            <a:r>
              <a:rPr lang="en-US" sz="1000" dirty="0" err="1">
                <a:solidFill>
                  <a:srgbClr val="2F4F4F"/>
                </a:solidFill>
                <a:latin typeface="Consolas" panose="020B0609020204030204" pitchFamily="49" charset="0"/>
              </a:rPr>
              <a:t>PicturesLibrary</a:t>
            </a:r>
            <a:r>
              <a:rPr lang="en-US" sz="1000" dirty="0">
                <a:solidFill>
                  <a:srgbClr val="000000"/>
                </a:solidFill>
                <a:latin typeface="Consolas" panose="020B0609020204030204" pitchFamily="49" charset="0"/>
              </a:rPr>
              <a:t>;</a:t>
            </a:r>
          </a:p>
          <a:p>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getFileTask</a:t>
            </a:r>
            <a:r>
              <a:rPr lang="en-US" sz="1000" dirty="0">
                <a:solidFill>
                  <a:srgbClr val="000000"/>
                </a:solidFill>
                <a:latin typeface="Consolas" panose="020B0609020204030204" pitchFamily="49" charset="0"/>
              </a:rPr>
              <a:t> = </a:t>
            </a:r>
            <a:r>
              <a:rPr lang="en-US" sz="1000" dirty="0" err="1">
                <a:solidFill>
                  <a:srgbClr val="000000"/>
                </a:solidFill>
                <a:latin typeface="Consolas" panose="020B0609020204030204" pitchFamily="49" charset="0"/>
              </a:rPr>
              <a:t>create_task</a:t>
            </a:r>
            <a:r>
              <a:rPr lang="en-US" sz="1000" dirty="0">
                <a:solidFill>
                  <a:srgbClr val="000000"/>
                </a:solidFill>
                <a:latin typeface="Consolas" panose="020B0609020204030204" pitchFamily="49" charset="0"/>
              </a:rPr>
              <a:t>(picker-&gt;</a:t>
            </a:r>
            <a:r>
              <a:rPr lang="en-US" sz="1000" dirty="0" err="1">
                <a:solidFill>
                  <a:srgbClr val="000000"/>
                </a:solidFill>
                <a:latin typeface="Consolas" panose="020B0609020204030204" pitchFamily="49" charset="0"/>
              </a:rPr>
              <a:t>PickSingleFileAsync</a:t>
            </a:r>
            <a:r>
              <a:rPr lang="en-US" sz="1000" dirty="0">
                <a:solidFill>
                  <a:srgbClr val="000000"/>
                </a:solidFill>
                <a:latin typeface="Consolas" panose="020B0609020204030204" pitchFamily="49" charset="0"/>
              </a:rPr>
              <a:t>());</a:t>
            </a:r>
          </a:p>
          <a:p>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getFileTask.then</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this</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StorageFile</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if</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 == </a:t>
            </a:r>
            <a:r>
              <a:rPr lang="en-US" sz="1000" dirty="0" err="1">
                <a:solidFill>
                  <a:srgbClr val="0000FF"/>
                </a:solidFill>
                <a:latin typeface="Consolas" panose="020B0609020204030204" pitchFamily="49" charset="0"/>
              </a:rPr>
              <a:t>nullptr</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8000"/>
                </a:solidFill>
                <a:latin typeface="Consolas" panose="020B0609020204030204" pitchFamily="49" charset="0"/>
              </a:rPr>
              <a:t>// user cancelled operation</a:t>
            </a:r>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cancel_current_task</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8000"/>
                </a:solidFill>
                <a:latin typeface="Consolas" panose="020B0609020204030204" pitchFamily="49" charset="0"/>
              </a:rPr>
              <a:t>//throw ref new </a:t>
            </a:r>
            <a:r>
              <a:rPr lang="en-US" sz="1000" dirty="0" err="1">
                <a:solidFill>
                  <a:srgbClr val="008000"/>
                </a:solidFill>
                <a:latin typeface="Consolas" panose="020B0609020204030204" pitchFamily="49" charset="0"/>
              </a:rPr>
              <a:t>InvalidArgumentException</a:t>
            </a:r>
            <a:r>
              <a:rPr lang="en-US" sz="1000" dirty="0">
                <a:solidFill>
                  <a:srgbClr val="008000"/>
                </a:solidFill>
                <a:latin typeface="Consolas" panose="020B0609020204030204" pitchFamily="49" charset="0"/>
              </a:rPr>
              <a:t>();</a:t>
            </a:r>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return</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-&gt;</a:t>
            </a:r>
            <a:r>
              <a:rPr lang="en-US" sz="1000" dirty="0" err="1">
                <a:solidFill>
                  <a:srgbClr val="000000"/>
                </a:solidFill>
                <a:latin typeface="Consolas" panose="020B0609020204030204" pitchFamily="49" charset="0"/>
              </a:rPr>
              <a:t>OpenReadAsync</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.then([</a:t>
            </a:r>
            <a:r>
              <a:rPr lang="en-US" sz="1000" dirty="0">
                <a:solidFill>
                  <a:srgbClr val="0000FF"/>
                </a:solidFill>
                <a:latin typeface="Consolas" panose="020B0609020204030204" pitchFamily="49" charset="0"/>
              </a:rPr>
              <a:t>this</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IRandomAccessStreamWithContentType</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stream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bitmap = </a:t>
            </a:r>
            <a:r>
              <a:rPr lang="en-US" sz="1000" dirty="0">
                <a:solidFill>
                  <a:srgbClr val="0000FF"/>
                </a:solidFill>
                <a:latin typeface="Consolas" panose="020B0609020204030204" pitchFamily="49" charset="0"/>
              </a:rPr>
              <a:t>ref</a:t>
            </a: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new</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BitmapImage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bitmap-&gt;</a:t>
            </a:r>
            <a:r>
              <a:rPr lang="en-US" sz="1000" dirty="0" err="1">
                <a:solidFill>
                  <a:srgbClr val="000000"/>
                </a:solidFill>
                <a:latin typeface="Consolas" panose="020B0609020204030204" pitchFamily="49" charset="0"/>
              </a:rPr>
              <a:t>SetSource</a:t>
            </a:r>
            <a:r>
              <a:rPr lang="en-US" sz="1000" dirty="0">
                <a:solidFill>
                  <a:srgbClr val="000000"/>
                </a:solidFill>
                <a:latin typeface="Consolas" panose="020B0609020204030204" pitchFamily="49" charset="0"/>
              </a:rPr>
              <a:t>(</a:t>
            </a:r>
            <a:r>
              <a:rPr lang="en-US" sz="1000" dirty="0">
                <a:solidFill>
                  <a:srgbClr val="808080"/>
                </a:solidFill>
                <a:latin typeface="Consolas" panose="020B0609020204030204" pitchFamily="49" charset="0"/>
              </a:rPr>
              <a:t>stream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theImage</a:t>
            </a:r>
            <a:r>
              <a:rPr lang="en-US" sz="1000" dirty="0">
                <a:solidFill>
                  <a:srgbClr val="000000"/>
                </a:solidFill>
                <a:latin typeface="Consolas" panose="020B0609020204030204" pitchFamily="49" charset="0"/>
              </a:rPr>
              <a:t>-&gt;Source = bitmap;</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.then([</a:t>
            </a:r>
            <a:r>
              <a:rPr lang="en-US" sz="1000" dirty="0">
                <a:solidFill>
                  <a:srgbClr val="0000FF"/>
                </a:solidFill>
                <a:latin typeface="Consolas" panose="020B0609020204030204" pitchFamily="49" charset="0"/>
              </a:rPr>
              <a:t>this</a:t>
            </a:r>
            <a:r>
              <a:rPr lang="en-US" sz="1000" dirty="0">
                <a:solidFill>
                  <a:srgbClr val="000000"/>
                </a:solidFill>
                <a:latin typeface="Consolas" panose="020B0609020204030204" pitchFamily="49" charset="0"/>
              </a:rPr>
              <a:t>](</a:t>
            </a:r>
            <a:r>
              <a:rPr lang="en-US" sz="1000" dirty="0">
                <a:solidFill>
                  <a:srgbClr val="2B91AF"/>
                </a:solidFill>
                <a:latin typeface="Consolas" panose="020B0609020204030204" pitchFamily="49" charset="0"/>
              </a:rPr>
              <a:t>task</a:t>
            </a:r>
            <a:r>
              <a:rPr lang="en-US" sz="1000" dirty="0">
                <a:solidFill>
                  <a:srgbClr val="000000"/>
                </a:solidFill>
                <a:latin typeface="Consolas" panose="020B0609020204030204" pitchFamily="49" charset="0"/>
              </a:rPr>
              <a:t>&lt;</a:t>
            </a:r>
            <a:r>
              <a:rPr lang="en-US" sz="1000" dirty="0">
                <a:solidFill>
                  <a:srgbClr val="0000FF"/>
                </a:solidFill>
                <a:latin typeface="Consolas" panose="020B0609020204030204" pitchFamily="49" charset="0"/>
              </a:rPr>
              <a:t>void</a:t>
            </a:r>
            <a:r>
              <a:rPr lang="en-US" sz="1000" dirty="0">
                <a:solidFill>
                  <a:srgbClr val="000000"/>
                </a:solidFill>
                <a:latin typeface="Consolas" panose="020B0609020204030204" pitchFamily="49" charset="0"/>
              </a:rPr>
              <a:t>&gt; </a:t>
            </a:r>
            <a:r>
              <a:rPr lang="en-US" sz="1000" dirty="0" err="1">
                <a:solidFill>
                  <a:srgbClr val="808080"/>
                </a:solidFill>
                <a:latin typeface="Consolas" panose="020B0609020204030204" pitchFamily="49" charset="0"/>
              </a:rPr>
              <a:t>previousTask</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try</a:t>
            </a:r>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err="1">
                <a:solidFill>
                  <a:srgbClr val="808080"/>
                </a:solidFill>
                <a:latin typeface="Consolas" panose="020B0609020204030204" pitchFamily="49" charset="0"/>
              </a:rPr>
              <a:t>previousTask</a:t>
            </a:r>
            <a:r>
              <a:rPr lang="en-US" sz="1000" dirty="0" err="1">
                <a:solidFill>
                  <a:srgbClr val="000000"/>
                </a:solidFill>
                <a:latin typeface="Consolas" panose="020B0609020204030204" pitchFamily="49" charset="0"/>
              </a:rPr>
              <a:t>.get</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catch</a:t>
            </a:r>
            <a:r>
              <a:rPr lang="en-US" sz="1000" dirty="0">
                <a:solidFill>
                  <a:srgbClr val="000000"/>
                </a:solidFill>
                <a:latin typeface="Consolas" panose="020B0609020204030204" pitchFamily="49" charset="0"/>
              </a:rPr>
              <a:t> (Platform::</a:t>
            </a:r>
            <a:r>
              <a:rPr lang="en-US" sz="1000" dirty="0">
                <a:solidFill>
                  <a:srgbClr val="2B91AF"/>
                </a:solidFill>
                <a:latin typeface="Consolas" panose="020B0609020204030204" pitchFamily="49" charset="0"/>
              </a:rPr>
              <a:t>Exception</a:t>
            </a:r>
            <a:r>
              <a:rPr lang="en-US" sz="1000" dirty="0">
                <a:solidFill>
                  <a:srgbClr val="000000"/>
                </a:solidFill>
                <a:latin typeface="Consolas" panose="020B0609020204030204" pitchFamily="49" charset="0"/>
              </a:rPr>
              <a:t>^ ex)</a:t>
            </a:r>
          </a:p>
          <a:p>
            <a:r>
              <a:rPr lang="en-US" sz="1000" dirty="0">
                <a:solidFill>
                  <a:srgbClr val="000000"/>
                </a:solidFill>
                <a:latin typeface="Consolas" panose="020B0609020204030204" pitchFamily="49" charset="0"/>
              </a:rPr>
              <a:t>        {</a:t>
            </a:r>
          </a:p>
          <a:p>
            <a:r>
              <a:rPr lang="fr-FR" sz="1000" dirty="0">
                <a:solidFill>
                  <a:srgbClr val="000000"/>
                </a:solidFill>
                <a:latin typeface="Consolas" panose="020B0609020204030204" pitchFamily="49" charset="0"/>
              </a:rPr>
              <a:t>            </a:t>
            </a:r>
            <a:r>
              <a:rPr lang="fr-FR" sz="1000" dirty="0" err="1">
                <a:solidFill>
                  <a:srgbClr val="000000"/>
                </a:solidFill>
                <a:latin typeface="Consolas" panose="020B0609020204030204" pitchFamily="49" charset="0"/>
              </a:rPr>
              <a:t>greetingOuput</a:t>
            </a:r>
            <a:r>
              <a:rPr lang="fr-FR" sz="1000" dirty="0">
                <a:solidFill>
                  <a:srgbClr val="000000"/>
                </a:solidFill>
                <a:latin typeface="Consolas" panose="020B0609020204030204" pitchFamily="49" charset="0"/>
              </a:rPr>
              <a:t>-&gt;</a:t>
            </a:r>
            <a:r>
              <a:rPr lang="fr-FR" sz="1000" dirty="0" err="1">
                <a:solidFill>
                  <a:srgbClr val="000000"/>
                </a:solidFill>
                <a:latin typeface="Consolas" panose="020B0609020204030204" pitchFamily="49" charset="0"/>
              </a:rPr>
              <a:t>Text</a:t>
            </a:r>
            <a:r>
              <a:rPr lang="fr-FR" sz="1000" dirty="0">
                <a:solidFill>
                  <a:srgbClr val="000000"/>
                </a:solidFill>
                <a:latin typeface="Consolas" panose="020B0609020204030204" pitchFamily="49" charset="0"/>
              </a:rPr>
              <a:t> = </a:t>
            </a:r>
            <a:r>
              <a:rPr lang="fr-FR" sz="1000" dirty="0">
                <a:solidFill>
                  <a:srgbClr val="A31515"/>
                </a:solidFill>
                <a:latin typeface="Consolas" panose="020B0609020204030204" pitchFamily="49" charset="0"/>
              </a:rPr>
              <a:t>"Exception: "</a:t>
            </a:r>
            <a:r>
              <a:rPr lang="fr-FR" sz="1000" dirty="0">
                <a:solidFill>
                  <a:srgbClr val="000000"/>
                </a:solidFill>
                <a:latin typeface="Consolas" panose="020B0609020204030204" pitchFamily="49" charset="0"/>
              </a:rPr>
              <a:t> </a:t>
            </a:r>
            <a:r>
              <a:rPr lang="fr-FR" sz="1000" dirty="0">
                <a:solidFill>
                  <a:srgbClr val="008080"/>
                </a:solidFill>
                <a:latin typeface="Consolas" panose="020B0609020204030204" pitchFamily="49" charset="0"/>
              </a:rPr>
              <a:t>+</a:t>
            </a:r>
            <a:r>
              <a:rPr lang="fr-FR" sz="1000" dirty="0">
                <a:solidFill>
                  <a:srgbClr val="000000"/>
                </a:solidFill>
                <a:latin typeface="Consolas" panose="020B0609020204030204" pitchFamily="49" charset="0"/>
              </a:rPr>
              <a:t> ex-&gt;Message;</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053966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Async Methods in C++</a:t>
            </a:r>
          </a:p>
        </p:txBody>
      </p:sp>
      <p:sp>
        <p:nvSpPr>
          <p:cNvPr id="7" name="TextBox 6"/>
          <p:cNvSpPr txBox="1"/>
          <p:nvPr/>
        </p:nvSpPr>
        <p:spPr>
          <a:xfrm>
            <a:off x="1318470" y="1308682"/>
            <a:ext cx="9555060" cy="5324535"/>
          </a:xfrm>
          <a:prstGeom prst="rect">
            <a:avLst/>
          </a:prstGeom>
          <a:noFill/>
        </p:spPr>
        <p:txBody>
          <a:bodyPr wrap="square" rtlCol="0">
            <a:spAutoFit/>
          </a:bodyPr>
          <a:lstStyle/>
          <a:p>
            <a:r>
              <a:rPr lang="en-US" sz="1000" dirty="0">
                <a:solidFill>
                  <a:srgbClr val="0000FF"/>
                </a:solidFill>
                <a:latin typeface="Consolas" panose="020B0609020204030204" pitchFamily="49" charset="0"/>
              </a:rPr>
              <a:t>void</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MainPage</a:t>
            </a:r>
            <a:r>
              <a:rPr lang="en-US" sz="1000" dirty="0">
                <a:solidFill>
                  <a:srgbClr val="000000"/>
                </a:solidFill>
                <a:latin typeface="Consolas" panose="020B0609020204030204" pitchFamily="49" charset="0"/>
              </a:rPr>
              <a:t>::</a:t>
            </a:r>
            <a:r>
              <a:rPr lang="en-US" sz="1000" dirty="0" err="1">
                <a:solidFill>
                  <a:srgbClr val="000000"/>
                </a:solidFill>
                <a:latin typeface="Consolas" panose="020B0609020204030204" pitchFamily="49" charset="0"/>
              </a:rPr>
              <a:t>PickImageAsync_Click</a:t>
            </a:r>
            <a:r>
              <a:rPr lang="en-US" sz="1000" dirty="0">
                <a:solidFill>
                  <a:srgbClr val="000000"/>
                </a:solidFill>
                <a:latin typeface="Consolas" panose="020B0609020204030204" pitchFamily="49" charset="0"/>
              </a:rPr>
              <a:t>(Platform::</a:t>
            </a:r>
            <a:r>
              <a:rPr lang="en-US" sz="1000" dirty="0">
                <a:solidFill>
                  <a:srgbClr val="2B91AF"/>
                </a:solidFill>
                <a:latin typeface="Consolas" panose="020B0609020204030204" pitchFamily="49" charset="0"/>
              </a:rPr>
              <a:t>Object</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sender</a:t>
            </a:r>
            <a:r>
              <a:rPr lang="en-US" sz="1000" dirty="0">
                <a:solidFill>
                  <a:srgbClr val="000000"/>
                </a:solidFill>
                <a:latin typeface="Consolas" panose="020B0609020204030204" pitchFamily="49" charset="0"/>
              </a:rPr>
              <a:t>, Windows::UI::</a:t>
            </a:r>
            <a:r>
              <a:rPr lang="en-US" sz="1000" dirty="0" err="1">
                <a:solidFill>
                  <a:srgbClr val="000000"/>
                </a:solidFill>
                <a:latin typeface="Consolas" panose="020B0609020204030204" pitchFamily="49" charset="0"/>
              </a:rPr>
              <a:t>Xaml</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RoutedEventArgs</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picker = </a:t>
            </a:r>
            <a:r>
              <a:rPr lang="en-US" sz="1000" dirty="0">
                <a:solidFill>
                  <a:srgbClr val="0000FF"/>
                </a:solidFill>
                <a:latin typeface="Consolas" panose="020B0609020204030204" pitchFamily="49" charset="0"/>
              </a:rPr>
              <a:t>ref</a:t>
            </a: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new</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FileOpenPicker</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picker-&gt;</a:t>
            </a:r>
            <a:r>
              <a:rPr lang="en-US" sz="1000" dirty="0" err="1">
                <a:solidFill>
                  <a:srgbClr val="000000"/>
                </a:solidFill>
                <a:latin typeface="Consolas" panose="020B0609020204030204" pitchFamily="49" charset="0"/>
              </a:rPr>
              <a:t>FileTypeFilter</a:t>
            </a:r>
            <a:r>
              <a:rPr lang="en-US" sz="1000" dirty="0">
                <a:solidFill>
                  <a:srgbClr val="000000"/>
                </a:solidFill>
                <a:latin typeface="Consolas" panose="020B0609020204030204" pitchFamily="49" charset="0"/>
              </a:rPr>
              <a:t>-&gt;Append(</a:t>
            </a:r>
            <a:r>
              <a:rPr lang="en-US" sz="1000" dirty="0">
                <a:solidFill>
                  <a:srgbClr val="A31515"/>
                </a:solidFill>
                <a:latin typeface="Consolas" panose="020B0609020204030204" pitchFamily="49" charset="0"/>
              </a:rPr>
              <a:t>L".</a:t>
            </a:r>
            <a:r>
              <a:rPr lang="en-US" sz="1000" dirty="0" err="1">
                <a:solidFill>
                  <a:srgbClr val="A31515"/>
                </a:solidFill>
                <a:latin typeface="Consolas" panose="020B0609020204030204" pitchFamily="49" charset="0"/>
              </a:rPr>
              <a:t>png</a:t>
            </a:r>
            <a:r>
              <a:rPr lang="en-US" sz="1000" dirty="0">
                <a:solidFill>
                  <a:srgbClr val="A31515"/>
                </a:solidFill>
                <a:latin typeface="Consolas" panose="020B0609020204030204" pitchFamily="49" charset="0"/>
              </a:rPr>
              <a:t>"</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picker-&gt;</a:t>
            </a:r>
            <a:r>
              <a:rPr lang="en-US" sz="1000" dirty="0" err="1">
                <a:solidFill>
                  <a:srgbClr val="000000"/>
                </a:solidFill>
                <a:latin typeface="Consolas" panose="020B0609020204030204" pitchFamily="49" charset="0"/>
              </a:rPr>
              <a:t>SuggestedStartLocation</a:t>
            </a:r>
            <a:r>
              <a:rPr lang="en-US" sz="1000" dirty="0">
                <a:solidFill>
                  <a:srgbClr val="000000"/>
                </a:solidFill>
                <a:latin typeface="Consolas" panose="020B0609020204030204" pitchFamily="49" charset="0"/>
              </a:rPr>
              <a:t> = </a:t>
            </a:r>
            <a:r>
              <a:rPr lang="en-US" sz="1000" dirty="0" err="1">
                <a:solidFill>
                  <a:srgbClr val="2B91AF"/>
                </a:solidFill>
                <a:latin typeface="Consolas" panose="020B0609020204030204" pitchFamily="49" charset="0"/>
              </a:rPr>
              <a:t>PickerLocationId</a:t>
            </a:r>
            <a:r>
              <a:rPr lang="en-US" sz="1000" dirty="0">
                <a:solidFill>
                  <a:srgbClr val="000000"/>
                </a:solidFill>
                <a:latin typeface="Consolas" panose="020B0609020204030204" pitchFamily="49" charset="0"/>
              </a:rPr>
              <a:t>::</a:t>
            </a:r>
            <a:r>
              <a:rPr lang="en-US" sz="1000" dirty="0" err="1">
                <a:solidFill>
                  <a:srgbClr val="2F4F4F"/>
                </a:solidFill>
                <a:latin typeface="Consolas" panose="020B0609020204030204" pitchFamily="49" charset="0"/>
              </a:rPr>
              <a:t>PicturesLibrary</a:t>
            </a:r>
            <a:r>
              <a:rPr lang="en-US" sz="1000" dirty="0">
                <a:solidFill>
                  <a:srgbClr val="000000"/>
                </a:solidFill>
                <a:latin typeface="Consolas" panose="020B0609020204030204" pitchFamily="49" charset="0"/>
              </a:rPr>
              <a:t>;</a:t>
            </a:r>
          </a:p>
          <a:p>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getFileTask</a:t>
            </a:r>
            <a:r>
              <a:rPr lang="en-US" sz="1000" dirty="0">
                <a:solidFill>
                  <a:srgbClr val="000000"/>
                </a:solidFill>
                <a:latin typeface="Consolas" panose="020B0609020204030204" pitchFamily="49" charset="0"/>
              </a:rPr>
              <a:t> = </a:t>
            </a:r>
            <a:r>
              <a:rPr lang="en-US" sz="1000" b="1" dirty="0" err="1">
                <a:solidFill>
                  <a:srgbClr val="FF0000"/>
                </a:solidFill>
                <a:latin typeface="Consolas" panose="020B0609020204030204" pitchFamily="49" charset="0"/>
              </a:rPr>
              <a:t>create_task</a:t>
            </a:r>
            <a:r>
              <a:rPr lang="en-US" sz="1000" dirty="0">
                <a:solidFill>
                  <a:srgbClr val="000000"/>
                </a:solidFill>
                <a:latin typeface="Consolas" panose="020B0609020204030204" pitchFamily="49" charset="0"/>
              </a:rPr>
              <a:t>(picker-&gt;</a:t>
            </a:r>
            <a:r>
              <a:rPr lang="en-US" sz="1000" b="1" dirty="0" err="1">
                <a:solidFill>
                  <a:srgbClr val="FF0000"/>
                </a:solidFill>
                <a:latin typeface="Consolas" panose="020B0609020204030204" pitchFamily="49" charset="0"/>
              </a:rPr>
              <a:t>PickSingleFileAsync</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getFileTask.</a:t>
            </a:r>
            <a:r>
              <a:rPr lang="en-US" sz="1000" b="1" dirty="0" err="1">
                <a:solidFill>
                  <a:srgbClr val="FF0000"/>
                </a:solidFill>
                <a:latin typeface="Consolas" panose="020B0609020204030204" pitchFamily="49" charset="0"/>
              </a:rPr>
              <a:t>then</a:t>
            </a:r>
            <a:r>
              <a:rPr lang="en-US" sz="1000" dirty="0">
                <a:solidFill>
                  <a:srgbClr val="000000"/>
                </a:solidFill>
                <a:latin typeface="Consolas" panose="020B0609020204030204" pitchFamily="49" charset="0"/>
              </a:rPr>
              <a:t>([</a:t>
            </a:r>
            <a:r>
              <a:rPr lang="en-US" sz="1000" dirty="0">
                <a:solidFill>
                  <a:srgbClr val="0000FF"/>
                </a:solidFill>
                <a:latin typeface="Consolas" panose="020B0609020204030204" pitchFamily="49" charset="0"/>
              </a:rPr>
              <a:t>this</a:t>
            </a:r>
            <a:r>
              <a:rPr lang="en-US" sz="1000" dirty="0">
                <a:solidFill>
                  <a:srgbClr val="000000"/>
                </a:solidFill>
                <a:latin typeface="Consolas" panose="020B0609020204030204" pitchFamily="49" charset="0"/>
              </a:rPr>
              <a:t>](</a:t>
            </a:r>
            <a:r>
              <a:rPr lang="en-US" sz="1000" dirty="0" err="1">
                <a:solidFill>
                  <a:srgbClr val="2B91AF"/>
                </a:solidFill>
                <a:latin typeface="Consolas" panose="020B0609020204030204" pitchFamily="49" charset="0"/>
              </a:rPr>
              <a:t>StorageFile</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if</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 == </a:t>
            </a:r>
            <a:r>
              <a:rPr lang="en-US" sz="1000" dirty="0" err="1">
                <a:solidFill>
                  <a:srgbClr val="0000FF"/>
                </a:solidFill>
                <a:latin typeface="Consolas" panose="020B0609020204030204" pitchFamily="49" charset="0"/>
              </a:rPr>
              <a:t>nullptr</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8000"/>
                </a:solidFill>
                <a:latin typeface="Consolas" panose="020B0609020204030204" pitchFamily="49" charset="0"/>
              </a:rPr>
              <a:t>// user cancelled operation</a:t>
            </a:r>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r>
              <a:rPr lang="en-US" sz="1000" b="1" dirty="0" err="1">
                <a:solidFill>
                  <a:srgbClr val="FF0000"/>
                </a:solidFill>
                <a:latin typeface="Consolas" panose="020B0609020204030204" pitchFamily="49" charset="0"/>
              </a:rPr>
              <a:t>cancel_current_task</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FF"/>
                </a:solidFill>
                <a:latin typeface="Consolas" panose="020B0609020204030204" pitchFamily="49" charset="0"/>
              </a:rPr>
              <a:t>        return</a:t>
            </a:r>
            <a:r>
              <a:rPr lang="en-US" sz="1000" dirty="0">
                <a:solidFill>
                  <a:srgbClr val="000000"/>
                </a:solidFill>
                <a:latin typeface="Consolas" panose="020B0609020204030204" pitchFamily="49" charset="0"/>
              </a:rPr>
              <a:t> </a:t>
            </a:r>
            <a:r>
              <a:rPr lang="en-US" sz="1000" dirty="0">
                <a:solidFill>
                  <a:srgbClr val="808080"/>
                </a:solidFill>
                <a:latin typeface="Consolas" panose="020B0609020204030204" pitchFamily="49" charset="0"/>
              </a:rPr>
              <a:t>file</a:t>
            </a:r>
            <a:r>
              <a:rPr lang="en-US" sz="1000" dirty="0">
                <a:solidFill>
                  <a:srgbClr val="000000"/>
                </a:solidFill>
                <a:latin typeface="Consolas" panose="020B0609020204030204" pitchFamily="49" charset="0"/>
              </a:rPr>
              <a:t>-&gt;</a:t>
            </a:r>
            <a:r>
              <a:rPr lang="en-US" sz="1000" b="1" dirty="0" err="1">
                <a:solidFill>
                  <a:srgbClr val="FF0000"/>
                </a:solidFill>
                <a:latin typeface="Consolas" panose="020B0609020204030204" pitchFamily="49" charset="0"/>
              </a:rPr>
              <a:t>OpenReadAsync</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b="1" dirty="0">
                <a:solidFill>
                  <a:srgbClr val="FF0000"/>
                </a:solidFill>
                <a:latin typeface="Consolas" panose="020B0609020204030204" pitchFamily="49" charset="0"/>
              </a:rPr>
              <a:t>    .then([this](</a:t>
            </a:r>
            <a:r>
              <a:rPr lang="en-US" sz="1000" b="1" dirty="0" err="1">
                <a:solidFill>
                  <a:srgbClr val="FF0000"/>
                </a:solidFill>
                <a:latin typeface="Consolas" panose="020B0609020204030204" pitchFamily="49" charset="0"/>
              </a:rPr>
              <a:t>IRandomAccessStreamWithContentType</a:t>
            </a:r>
            <a:r>
              <a:rPr lang="en-US" sz="1000" b="1" dirty="0">
                <a:solidFill>
                  <a:srgbClr val="FF0000"/>
                </a:solidFill>
                <a:latin typeface="Consolas" panose="020B0609020204030204" pitchFamily="49" charset="0"/>
              </a:rPr>
              <a:t>^ stream)</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auto</a:t>
            </a:r>
            <a:r>
              <a:rPr lang="en-US" sz="1000" dirty="0">
                <a:solidFill>
                  <a:srgbClr val="000000"/>
                </a:solidFill>
                <a:latin typeface="Consolas" panose="020B0609020204030204" pitchFamily="49" charset="0"/>
              </a:rPr>
              <a:t> bitmap = </a:t>
            </a:r>
            <a:r>
              <a:rPr lang="en-US" sz="1000" dirty="0">
                <a:solidFill>
                  <a:srgbClr val="0000FF"/>
                </a:solidFill>
                <a:latin typeface="Consolas" panose="020B0609020204030204" pitchFamily="49" charset="0"/>
              </a:rPr>
              <a:t>ref</a:t>
            </a:r>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new</a:t>
            </a:r>
            <a:r>
              <a:rPr lang="en-US" sz="1000" dirty="0">
                <a:solidFill>
                  <a:srgbClr val="000000"/>
                </a:solidFill>
                <a:latin typeface="Consolas" panose="020B0609020204030204" pitchFamily="49" charset="0"/>
              </a:rPr>
              <a:t> </a:t>
            </a:r>
            <a:r>
              <a:rPr lang="en-US" sz="1000" dirty="0" err="1">
                <a:solidFill>
                  <a:srgbClr val="2B91AF"/>
                </a:solidFill>
                <a:latin typeface="Consolas" panose="020B0609020204030204" pitchFamily="49" charset="0"/>
              </a:rPr>
              <a:t>BitmapImage</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bitmap-&gt;</a:t>
            </a:r>
            <a:r>
              <a:rPr lang="en-US" sz="1000" dirty="0" err="1">
                <a:solidFill>
                  <a:srgbClr val="000000"/>
                </a:solidFill>
                <a:latin typeface="Consolas" panose="020B0609020204030204" pitchFamily="49" charset="0"/>
              </a:rPr>
              <a:t>SetSource</a:t>
            </a:r>
            <a:r>
              <a:rPr lang="en-US" sz="1000" dirty="0">
                <a:solidFill>
                  <a:srgbClr val="000000"/>
                </a:solidFill>
                <a:latin typeface="Consolas" panose="020B0609020204030204" pitchFamily="49" charset="0"/>
              </a:rPr>
              <a:t>(</a:t>
            </a:r>
            <a:r>
              <a:rPr lang="en-US" sz="1000" dirty="0">
                <a:solidFill>
                  <a:srgbClr val="808080"/>
                </a:solidFill>
                <a:latin typeface="Consolas" panose="020B0609020204030204" pitchFamily="49" charset="0"/>
              </a:rPr>
              <a:t>stream</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r>
              <a:rPr lang="en-US" sz="1000" dirty="0" err="1">
                <a:solidFill>
                  <a:srgbClr val="000000"/>
                </a:solidFill>
                <a:latin typeface="Consolas" panose="020B0609020204030204" pitchFamily="49" charset="0"/>
              </a:rPr>
              <a:t>theImage</a:t>
            </a:r>
            <a:r>
              <a:rPr lang="en-US" sz="1000" dirty="0">
                <a:solidFill>
                  <a:srgbClr val="000000"/>
                </a:solidFill>
                <a:latin typeface="Consolas" panose="020B0609020204030204" pitchFamily="49" charset="0"/>
              </a:rPr>
              <a:t>-&gt;Source = bitmap;</a:t>
            </a:r>
          </a:p>
          <a:p>
            <a:r>
              <a:rPr lang="en-US" sz="1000" dirty="0">
                <a:solidFill>
                  <a:srgbClr val="000000"/>
                </a:solidFill>
                <a:latin typeface="Consolas" panose="020B0609020204030204" pitchFamily="49" charset="0"/>
              </a:rPr>
              <a:t>    })</a:t>
            </a:r>
          </a:p>
          <a:p>
            <a:r>
              <a:rPr lang="en-US" sz="1000" b="1" dirty="0">
                <a:solidFill>
                  <a:srgbClr val="FF0000"/>
                </a:solidFill>
                <a:latin typeface="Consolas" panose="020B0609020204030204" pitchFamily="49" charset="0"/>
              </a:rPr>
              <a:t>    .then([this](task&lt;void&gt; </a:t>
            </a:r>
            <a:r>
              <a:rPr lang="en-US" sz="1000" b="1" dirty="0" err="1">
                <a:solidFill>
                  <a:srgbClr val="FF0000"/>
                </a:solidFill>
                <a:latin typeface="Consolas" panose="020B0609020204030204" pitchFamily="49" charset="0"/>
              </a:rPr>
              <a:t>previousTask</a:t>
            </a:r>
            <a:r>
              <a:rPr lang="en-US" sz="1000" b="1" dirty="0">
                <a:solidFill>
                  <a:srgbClr val="FF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try</a:t>
            </a:r>
            <a:endParaRPr lang="en-US" sz="1000" dirty="0">
              <a:solidFill>
                <a:srgbClr val="000000"/>
              </a:solidFill>
              <a:latin typeface="Consolas" panose="020B0609020204030204" pitchFamily="49" charset="0"/>
            </a:endParaRP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b="1" dirty="0" err="1">
                <a:solidFill>
                  <a:srgbClr val="FF0000"/>
                </a:solidFill>
                <a:latin typeface="Consolas" panose="020B0609020204030204" pitchFamily="49" charset="0"/>
              </a:rPr>
              <a:t>previousTask.get</a:t>
            </a:r>
            <a:r>
              <a:rPr lang="en-US" sz="1000" dirty="0">
                <a:solidFill>
                  <a:srgbClr val="000000"/>
                </a:solidFill>
                <a:latin typeface="Consolas" panose="020B0609020204030204" pitchFamily="49" charset="0"/>
              </a:rPr>
              <a:t>();</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r>
              <a:rPr lang="en-US" sz="1000" dirty="0">
                <a:solidFill>
                  <a:srgbClr val="0000FF"/>
                </a:solidFill>
                <a:latin typeface="Consolas" panose="020B0609020204030204" pitchFamily="49" charset="0"/>
              </a:rPr>
              <a:t>catch</a:t>
            </a:r>
            <a:r>
              <a:rPr lang="en-US" sz="1000" dirty="0">
                <a:solidFill>
                  <a:srgbClr val="000000"/>
                </a:solidFill>
                <a:latin typeface="Consolas" panose="020B0609020204030204" pitchFamily="49" charset="0"/>
              </a:rPr>
              <a:t> (Platform::</a:t>
            </a:r>
            <a:r>
              <a:rPr lang="en-US" sz="1000" dirty="0">
                <a:solidFill>
                  <a:srgbClr val="2B91AF"/>
                </a:solidFill>
                <a:latin typeface="Consolas" panose="020B0609020204030204" pitchFamily="49" charset="0"/>
              </a:rPr>
              <a:t>Exception</a:t>
            </a:r>
            <a:r>
              <a:rPr lang="en-US" sz="1000" dirty="0">
                <a:solidFill>
                  <a:srgbClr val="000000"/>
                </a:solidFill>
                <a:latin typeface="Consolas" panose="020B0609020204030204" pitchFamily="49" charset="0"/>
              </a:rPr>
              <a:t>^ ex)</a:t>
            </a:r>
          </a:p>
          <a:p>
            <a:r>
              <a:rPr lang="en-US" sz="1000" dirty="0">
                <a:solidFill>
                  <a:srgbClr val="000000"/>
                </a:solidFill>
                <a:latin typeface="Consolas" panose="020B0609020204030204" pitchFamily="49" charset="0"/>
              </a:rPr>
              <a:t>        {</a:t>
            </a:r>
          </a:p>
          <a:p>
            <a:r>
              <a:rPr lang="fr-FR" sz="1000" dirty="0">
                <a:solidFill>
                  <a:srgbClr val="000000"/>
                </a:solidFill>
                <a:latin typeface="Consolas" panose="020B0609020204030204" pitchFamily="49" charset="0"/>
              </a:rPr>
              <a:t>            </a:t>
            </a:r>
            <a:r>
              <a:rPr lang="fr-FR" sz="1000" dirty="0" err="1">
                <a:solidFill>
                  <a:srgbClr val="000000"/>
                </a:solidFill>
                <a:latin typeface="Consolas" panose="020B0609020204030204" pitchFamily="49" charset="0"/>
              </a:rPr>
              <a:t>greetingOuput</a:t>
            </a:r>
            <a:r>
              <a:rPr lang="fr-FR" sz="1000" dirty="0">
                <a:solidFill>
                  <a:srgbClr val="000000"/>
                </a:solidFill>
                <a:latin typeface="Consolas" panose="020B0609020204030204" pitchFamily="49" charset="0"/>
              </a:rPr>
              <a:t>-&gt;</a:t>
            </a:r>
            <a:r>
              <a:rPr lang="fr-FR" sz="1000" dirty="0" err="1">
                <a:solidFill>
                  <a:srgbClr val="000000"/>
                </a:solidFill>
                <a:latin typeface="Consolas" panose="020B0609020204030204" pitchFamily="49" charset="0"/>
              </a:rPr>
              <a:t>Text</a:t>
            </a:r>
            <a:r>
              <a:rPr lang="fr-FR" sz="1000" dirty="0">
                <a:solidFill>
                  <a:srgbClr val="000000"/>
                </a:solidFill>
                <a:latin typeface="Consolas" panose="020B0609020204030204" pitchFamily="49" charset="0"/>
              </a:rPr>
              <a:t> = </a:t>
            </a:r>
            <a:r>
              <a:rPr lang="fr-FR" sz="1000" dirty="0">
                <a:solidFill>
                  <a:srgbClr val="A31515"/>
                </a:solidFill>
                <a:latin typeface="Consolas" panose="020B0609020204030204" pitchFamily="49" charset="0"/>
              </a:rPr>
              <a:t>"Exception: "</a:t>
            </a:r>
            <a:r>
              <a:rPr lang="fr-FR" sz="1000" dirty="0">
                <a:solidFill>
                  <a:srgbClr val="000000"/>
                </a:solidFill>
                <a:latin typeface="Consolas" panose="020B0609020204030204" pitchFamily="49" charset="0"/>
              </a:rPr>
              <a:t> </a:t>
            </a:r>
            <a:r>
              <a:rPr lang="fr-FR" sz="1000" dirty="0">
                <a:solidFill>
                  <a:srgbClr val="008080"/>
                </a:solidFill>
                <a:latin typeface="Consolas" panose="020B0609020204030204" pitchFamily="49" charset="0"/>
              </a:rPr>
              <a:t>+</a:t>
            </a:r>
            <a:r>
              <a:rPr lang="fr-FR" sz="1000" dirty="0">
                <a:solidFill>
                  <a:srgbClr val="000000"/>
                </a:solidFill>
                <a:latin typeface="Consolas" panose="020B0609020204030204" pitchFamily="49" charset="0"/>
              </a:rPr>
              <a:t> ex-&gt;Message;</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    });</a:t>
            </a:r>
          </a:p>
          <a:p>
            <a:r>
              <a:rPr lang="en-US" sz="1000" dirty="0">
                <a:solidFill>
                  <a:srgbClr val="000000"/>
                </a:solidFill>
                <a:latin typeface="Consolas" panose="020B0609020204030204" pitchFamily="49" charset="0"/>
              </a:rPr>
              <a:t>}</a:t>
            </a:r>
            <a:endParaRPr lang="en-US" sz="1000" dirty="0"/>
          </a:p>
        </p:txBody>
      </p:sp>
    </p:spTree>
    <p:extLst>
      <p:ext uri="{BB962C8B-B14F-4D97-AF65-F5344CB8AC3E}">
        <p14:creationId xmlns:p14="http://schemas.microsoft.com/office/powerpoint/2010/main" val="12933907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XAML</a:t>
            </a:r>
          </a:p>
        </p:txBody>
      </p:sp>
      <p:sp>
        <p:nvSpPr>
          <p:cNvPr id="3" name="Content Placeholder 2"/>
          <p:cNvSpPr>
            <a:spLocks noGrp="1"/>
          </p:cNvSpPr>
          <p:nvPr>
            <p:ph idx="1"/>
          </p:nvPr>
        </p:nvSpPr>
        <p:spPr/>
        <p:txBody>
          <a:bodyPr>
            <a:normAutofit/>
          </a:bodyPr>
          <a:lstStyle/>
          <a:p>
            <a:pPr marL="0" indent="0">
              <a:buNone/>
            </a:pPr>
            <a:r>
              <a:rPr lang="en-US" sz="1100" dirty="0">
                <a:solidFill>
                  <a:srgbClr val="0000FF"/>
                </a:solidFill>
                <a:latin typeface="Consolas" panose="020B0609020204030204" pitchFamily="49" charset="0"/>
              </a:rPr>
              <a:t>&lt;</a:t>
            </a:r>
            <a:r>
              <a:rPr lang="en-US" sz="1100" dirty="0" err="1">
                <a:solidFill>
                  <a:srgbClr val="A31515"/>
                </a:solidFill>
                <a:latin typeface="Consolas" panose="020B0609020204030204" pitchFamily="49" charset="0"/>
              </a:rPr>
              <a:t>StackPanel</a:t>
            </a:r>
            <a:r>
              <a:rPr lang="en-US" sz="1100" dirty="0">
                <a:solidFill>
                  <a:srgbClr val="FF0000"/>
                </a:solidFill>
                <a:latin typeface="Consolas" panose="020B0609020204030204" pitchFamily="49" charset="0"/>
              </a:rPr>
              <a:t> Margin</a:t>
            </a:r>
            <a:r>
              <a:rPr lang="en-US" sz="1100" dirty="0">
                <a:solidFill>
                  <a:srgbClr val="0000FF"/>
                </a:solidFill>
                <a:latin typeface="Consolas" panose="020B0609020204030204" pitchFamily="49" charset="0"/>
              </a:rPr>
              <a:t>="0,0,0,20"&gt;</a:t>
            </a:r>
            <a:endParaRPr lang="en-US" sz="1100" dirty="0">
              <a:solidFill>
                <a:srgbClr val="000000"/>
              </a:solidFill>
              <a:latin typeface="Consolas" panose="020B0609020204030204" pitchFamily="49" charset="0"/>
            </a:endParaRPr>
          </a:p>
          <a:p>
            <a:pPr marL="0" indent="0">
              <a:buNone/>
            </a:pPr>
            <a:r>
              <a:rPr lang="en-US" sz="1100" dirty="0">
                <a:solidFill>
                  <a:srgbClr val="0000FF"/>
                </a:solidFill>
                <a:latin typeface="Consolas" panose="020B0609020204030204" pitchFamily="49" charset="0"/>
              </a:rPr>
              <a:t>    &lt;</a:t>
            </a:r>
            <a:r>
              <a:rPr lang="en-US" sz="1100" dirty="0">
                <a:solidFill>
                  <a:srgbClr val="A31515"/>
                </a:solidFill>
                <a:latin typeface="Consolas" panose="020B0609020204030204" pitchFamily="49" charset="0"/>
              </a:rPr>
              <a:t>Button</a:t>
            </a:r>
            <a:r>
              <a:rPr lang="en-US" sz="1100" dirty="0">
                <a:solidFill>
                  <a:srgbClr val="FF0000"/>
                </a:solidFill>
                <a:latin typeface="Consolas" panose="020B0609020204030204" pitchFamily="49" charset="0"/>
              </a:rPr>
              <a:t> x</a:t>
            </a:r>
            <a:r>
              <a:rPr lang="en-US" sz="1100" dirty="0">
                <a:solidFill>
                  <a:srgbClr val="0000FF"/>
                </a:solidFill>
                <a:latin typeface="Consolas" panose="020B0609020204030204" pitchFamily="49" charset="0"/>
              </a:rPr>
              <a:t>:</a:t>
            </a:r>
            <a:r>
              <a:rPr lang="en-US" sz="1100" dirty="0">
                <a:solidFill>
                  <a:srgbClr val="FF0000"/>
                </a:solidFill>
                <a:latin typeface="Consolas" panose="020B0609020204030204" pitchFamily="49" charset="0"/>
              </a:rPr>
              <a:t>Name</a:t>
            </a:r>
            <a:r>
              <a:rPr lang="en-US" sz="1100" dirty="0">
                <a:solidFill>
                  <a:srgbClr val="0000FF"/>
                </a:solidFill>
                <a:latin typeface="Consolas" panose="020B0609020204030204" pitchFamily="49" charset="0"/>
              </a:rPr>
              <a:t>="loadImageAsync"</a:t>
            </a:r>
            <a:r>
              <a:rPr lang="en-US" sz="1100" dirty="0">
                <a:solidFill>
                  <a:srgbClr val="FF0000"/>
                </a:solidFill>
                <a:latin typeface="Consolas" panose="020B0609020204030204" pitchFamily="49" charset="0"/>
              </a:rPr>
              <a:t> Content</a:t>
            </a:r>
            <a:r>
              <a:rPr lang="en-US" sz="1100" dirty="0">
                <a:solidFill>
                  <a:srgbClr val="0000FF"/>
                </a:solidFill>
                <a:latin typeface="Consolas" panose="020B0609020204030204" pitchFamily="49" charset="0"/>
              </a:rPr>
              <a:t>="Load Image </a:t>
            </a:r>
            <a:r>
              <a:rPr lang="en-US" sz="1100" dirty="0" err="1">
                <a:solidFill>
                  <a:srgbClr val="0000FF"/>
                </a:solidFill>
                <a:latin typeface="Consolas" panose="020B0609020204030204" pitchFamily="49" charset="0"/>
              </a:rPr>
              <a:t>async</a:t>
            </a:r>
            <a:r>
              <a:rPr lang="en-US" sz="1100" dirty="0">
                <a:solidFill>
                  <a:srgbClr val="0000FF"/>
                </a:solidFill>
                <a:latin typeface="Consolas" panose="020B0609020204030204" pitchFamily="49" charset="0"/>
              </a:rPr>
              <a:t>"</a:t>
            </a:r>
            <a:r>
              <a:rPr lang="en-US" sz="1100" dirty="0">
                <a:solidFill>
                  <a:srgbClr val="FF0000"/>
                </a:solidFill>
                <a:latin typeface="Consolas" panose="020B0609020204030204" pitchFamily="49" charset="0"/>
              </a:rPr>
              <a:t> Margin</a:t>
            </a:r>
            <a:r>
              <a:rPr lang="en-US" sz="1100" dirty="0">
                <a:solidFill>
                  <a:srgbClr val="0000FF"/>
                </a:solidFill>
                <a:latin typeface="Consolas" panose="020B0609020204030204" pitchFamily="49" charset="0"/>
              </a:rPr>
              <a:t>="0,20,20,20"</a:t>
            </a:r>
            <a:r>
              <a:rPr lang="en-US" sz="1100" dirty="0">
                <a:solidFill>
                  <a:srgbClr val="FF0000"/>
                </a:solidFill>
                <a:latin typeface="Consolas" panose="020B0609020204030204" pitchFamily="49" charset="0"/>
              </a:rPr>
              <a:t> Click</a:t>
            </a:r>
            <a:r>
              <a:rPr lang="en-US" sz="1100" dirty="0">
                <a:solidFill>
                  <a:srgbClr val="0000FF"/>
                </a:solidFill>
                <a:latin typeface="Consolas" panose="020B0609020204030204" pitchFamily="49" charset="0"/>
              </a:rPr>
              <a:t>="</a:t>
            </a:r>
            <a:r>
              <a:rPr lang="en-US" sz="1100" dirty="0" err="1">
                <a:solidFill>
                  <a:srgbClr val="0000FF"/>
                </a:solidFill>
                <a:latin typeface="Consolas" panose="020B0609020204030204" pitchFamily="49" charset="0"/>
              </a:rPr>
              <a:t>PickImageAsync_Click</a:t>
            </a:r>
            <a:r>
              <a:rPr lang="en-US" sz="1100" dirty="0">
                <a:solidFill>
                  <a:srgbClr val="0000FF"/>
                </a:solidFill>
                <a:latin typeface="Consolas" panose="020B0609020204030204" pitchFamily="49" charset="0"/>
              </a:rPr>
              <a:t>"/&gt;</a:t>
            </a:r>
            <a:endParaRPr lang="en-US" sz="1100" dirty="0">
              <a:solidFill>
                <a:srgbClr val="000000"/>
              </a:solidFill>
              <a:latin typeface="Consolas" panose="020B0609020204030204" pitchFamily="49" charset="0"/>
            </a:endParaRPr>
          </a:p>
          <a:p>
            <a:pPr marL="0" indent="0">
              <a:buNone/>
            </a:pPr>
            <a:r>
              <a:rPr lang="en-US" sz="1100" dirty="0">
                <a:solidFill>
                  <a:srgbClr val="0000FF"/>
                </a:solidFill>
                <a:latin typeface="Consolas" panose="020B0609020204030204" pitchFamily="49" charset="0"/>
              </a:rPr>
              <a:t>    &lt;</a:t>
            </a:r>
            <a:r>
              <a:rPr lang="en-US" sz="1100" dirty="0">
                <a:solidFill>
                  <a:srgbClr val="A31515"/>
                </a:solidFill>
                <a:latin typeface="Consolas" panose="020B0609020204030204" pitchFamily="49" charset="0"/>
              </a:rPr>
              <a:t>Image</a:t>
            </a:r>
            <a:r>
              <a:rPr lang="en-US" sz="1100" dirty="0">
                <a:solidFill>
                  <a:srgbClr val="FF0000"/>
                </a:solidFill>
                <a:latin typeface="Consolas" panose="020B0609020204030204" pitchFamily="49" charset="0"/>
              </a:rPr>
              <a:t> x</a:t>
            </a:r>
            <a:r>
              <a:rPr lang="en-US" sz="1100" dirty="0">
                <a:solidFill>
                  <a:srgbClr val="0000FF"/>
                </a:solidFill>
                <a:latin typeface="Consolas" panose="020B0609020204030204" pitchFamily="49" charset="0"/>
              </a:rPr>
              <a:t>:</a:t>
            </a:r>
            <a:r>
              <a:rPr lang="en-US" sz="1100" dirty="0">
                <a:solidFill>
                  <a:srgbClr val="FF0000"/>
                </a:solidFill>
                <a:latin typeface="Consolas" panose="020B0609020204030204" pitchFamily="49" charset="0"/>
              </a:rPr>
              <a:t>Name</a:t>
            </a:r>
            <a:r>
              <a:rPr lang="en-US" sz="1100" dirty="0">
                <a:solidFill>
                  <a:srgbClr val="0000FF"/>
                </a:solidFill>
                <a:latin typeface="Consolas" panose="020B0609020204030204" pitchFamily="49" charset="0"/>
              </a:rPr>
              <a:t>="theImage"</a:t>
            </a:r>
            <a:r>
              <a:rPr lang="en-US" sz="1100" dirty="0">
                <a:solidFill>
                  <a:srgbClr val="FF0000"/>
                </a:solidFill>
                <a:latin typeface="Consolas" panose="020B0609020204030204" pitchFamily="49" charset="0"/>
              </a:rPr>
              <a:t> Width</a:t>
            </a:r>
            <a:r>
              <a:rPr lang="en-US" sz="1100" dirty="0">
                <a:solidFill>
                  <a:srgbClr val="0000FF"/>
                </a:solidFill>
                <a:latin typeface="Consolas" panose="020B0609020204030204" pitchFamily="49" charset="0"/>
              </a:rPr>
              <a:t>="100"</a:t>
            </a:r>
            <a:r>
              <a:rPr lang="en-US" sz="1100" dirty="0">
                <a:solidFill>
                  <a:srgbClr val="FF0000"/>
                </a:solidFill>
                <a:latin typeface="Consolas" panose="020B0609020204030204" pitchFamily="49" charset="0"/>
              </a:rPr>
              <a:t> </a:t>
            </a:r>
            <a:r>
              <a:rPr lang="en-US" sz="1100" dirty="0" err="1">
                <a:solidFill>
                  <a:srgbClr val="FF0000"/>
                </a:solidFill>
                <a:latin typeface="Consolas" panose="020B0609020204030204" pitchFamily="49" charset="0"/>
              </a:rPr>
              <a:t>HorizontalAlignment</a:t>
            </a:r>
            <a:r>
              <a:rPr lang="en-US" sz="1100" dirty="0">
                <a:solidFill>
                  <a:srgbClr val="0000FF"/>
                </a:solidFill>
                <a:latin typeface="Consolas" panose="020B0609020204030204" pitchFamily="49" charset="0"/>
              </a:rPr>
              <a:t>="Left"/&gt;</a:t>
            </a:r>
            <a:endParaRPr lang="en-US" sz="1100" dirty="0">
              <a:solidFill>
                <a:srgbClr val="000000"/>
              </a:solidFill>
              <a:latin typeface="Consolas" panose="020B0609020204030204" pitchFamily="49" charset="0"/>
            </a:endParaRPr>
          </a:p>
          <a:p>
            <a:pPr marL="0" indent="0">
              <a:buNone/>
            </a:pPr>
            <a:r>
              <a:rPr lang="en-US" sz="1100" dirty="0">
                <a:solidFill>
                  <a:srgbClr val="0000FF"/>
                </a:solidFill>
                <a:latin typeface="Consolas" panose="020B0609020204030204" pitchFamily="49" charset="0"/>
              </a:rPr>
              <a:t>&lt;/</a:t>
            </a:r>
            <a:r>
              <a:rPr lang="en-US" sz="1100" dirty="0" err="1">
                <a:solidFill>
                  <a:srgbClr val="A31515"/>
                </a:solidFill>
                <a:latin typeface="Consolas" panose="020B0609020204030204" pitchFamily="49" charset="0"/>
              </a:rPr>
              <a:t>StackPanel</a:t>
            </a:r>
            <a:r>
              <a:rPr lang="en-US" sz="1100" dirty="0">
                <a:solidFill>
                  <a:srgbClr val="0000FF"/>
                </a:solidFill>
                <a:latin typeface="Consolas" panose="020B0609020204030204" pitchFamily="49" charset="0"/>
              </a:rPr>
              <a:t>&gt;</a:t>
            </a:r>
            <a:endParaRPr lang="en-US" sz="1100" dirty="0"/>
          </a:p>
        </p:txBody>
      </p:sp>
    </p:spTree>
    <p:extLst>
      <p:ext uri="{BB962C8B-B14F-4D97-AF65-F5344CB8AC3E}">
        <p14:creationId xmlns:p14="http://schemas.microsoft.com/office/powerpoint/2010/main" val="2372119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C++/CX</a:t>
            </a:r>
          </a:p>
        </p:txBody>
      </p:sp>
      <p:sp>
        <p:nvSpPr>
          <p:cNvPr id="3" name="Content Placeholder 2"/>
          <p:cNvSpPr>
            <a:spLocks noGrp="1"/>
          </p:cNvSpPr>
          <p:nvPr>
            <p:ph idx="1"/>
          </p:nvPr>
        </p:nvSpPr>
        <p:spPr>
          <a:xfrm>
            <a:off x="838200" y="2144462"/>
            <a:ext cx="10515600" cy="3432175"/>
          </a:xfrm>
        </p:spPr>
        <p:txBody>
          <a:bodyPr>
            <a:normAutofit/>
          </a:bodyPr>
          <a:lstStyle/>
          <a:p>
            <a:pPr marL="0" indent="0">
              <a:buNone/>
            </a:pPr>
            <a:r>
              <a:rPr lang="en-US" b="1" dirty="0"/>
              <a:t>C++/CX</a:t>
            </a:r>
            <a:r>
              <a:rPr lang="en-US" dirty="0"/>
              <a:t> </a:t>
            </a:r>
            <a:r>
              <a:rPr lang="en-US" i="1" dirty="0"/>
              <a:t>(component extensions)</a:t>
            </a:r>
            <a:r>
              <a:rPr lang="en-US" dirty="0"/>
              <a:t> is a language extension for C++ compilers from Microsoft that enables C++ programmers to write programs for the new Windows Runtime platform, or </a:t>
            </a:r>
            <a:r>
              <a:rPr lang="en-US" i="1" dirty="0"/>
              <a:t>WinRT</a:t>
            </a:r>
            <a:r>
              <a:rPr lang="en-US" dirty="0"/>
              <a:t>.</a:t>
            </a:r>
          </a:p>
        </p:txBody>
      </p:sp>
    </p:spTree>
    <p:extLst>
      <p:ext uri="{BB962C8B-B14F-4D97-AF65-F5344CB8AC3E}">
        <p14:creationId xmlns:p14="http://schemas.microsoft.com/office/powerpoint/2010/main" val="32851967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C++ Coroutines for Async Methods</a:t>
            </a:r>
          </a:p>
        </p:txBody>
      </p:sp>
      <p:sp>
        <p:nvSpPr>
          <p:cNvPr id="7" name="TextBox 6"/>
          <p:cNvSpPr txBox="1"/>
          <p:nvPr/>
        </p:nvSpPr>
        <p:spPr>
          <a:xfrm>
            <a:off x="1318470" y="1593907"/>
            <a:ext cx="9555060" cy="3985706"/>
          </a:xfrm>
          <a:prstGeom prst="rect">
            <a:avLst/>
          </a:prstGeom>
          <a:noFill/>
        </p:spPr>
        <p:txBody>
          <a:bodyPr wrap="square" rtlCol="0">
            <a:spAutoFit/>
          </a:bodyPr>
          <a:lstStyle/>
          <a:p>
            <a:r>
              <a:rPr lang="en-US" sz="1100" dirty="0">
                <a:solidFill>
                  <a:srgbClr val="808080"/>
                </a:solidFill>
                <a:latin typeface="Consolas" panose="020B0609020204030204" pitchFamily="49" charset="0"/>
              </a:rPr>
              <a:t>#include</a:t>
            </a:r>
            <a:r>
              <a:rPr lang="en-US" sz="1100" dirty="0">
                <a:solidFill>
                  <a:srgbClr val="000000"/>
                </a:solidFill>
                <a:latin typeface="Consolas" panose="020B0609020204030204" pitchFamily="49" charset="0"/>
              </a:rPr>
              <a:t> </a:t>
            </a:r>
            <a:r>
              <a:rPr lang="en-US" sz="1100" dirty="0">
                <a:solidFill>
                  <a:srgbClr val="A31515"/>
                </a:solidFill>
                <a:latin typeface="Consolas" panose="020B0609020204030204" pitchFamily="49" charset="0"/>
              </a:rPr>
              <a:t>&lt;</a:t>
            </a:r>
            <a:r>
              <a:rPr lang="en-US" sz="1100" dirty="0" err="1">
                <a:solidFill>
                  <a:srgbClr val="A31515"/>
                </a:solidFill>
                <a:latin typeface="Consolas" panose="020B0609020204030204" pitchFamily="49" charset="0"/>
              </a:rPr>
              <a:t>ppltasks.h</a:t>
            </a:r>
            <a:r>
              <a:rPr lang="en-US" sz="1100" dirty="0">
                <a:solidFill>
                  <a:srgbClr val="A31515"/>
                </a:solidFill>
                <a:latin typeface="Consolas" panose="020B0609020204030204" pitchFamily="49" charset="0"/>
              </a:rPr>
              <a:t>&gt;</a:t>
            </a:r>
            <a:endParaRPr lang="en-US" sz="1100" dirty="0">
              <a:solidFill>
                <a:srgbClr val="000000"/>
              </a:solidFill>
              <a:latin typeface="Consolas" panose="020B0609020204030204" pitchFamily="49" charset="0"/>
            </a:endParaRPr>
          </a:p>
          <a:p>
            <a:r>
              <a:rPr lang="en-US" sz="1100" dirty="0">
                <a:solidFill>
                  <a:srgbClr val="808080"/>
                </a:solidFill>
                <a:latin typeface="Consolas" panose="020B0609020204030204" pitchFamily="49" charset="0"/>
              </a:rPr>
              <a:t>#include</a:t>
            </a:r>
            <a:r>
              <a:rPr lang="en-US" sz="1100" dirty="0">
                <a:solidFill>
                  <a:srgbClr val="000000"/>
                </a:solidFill>
                <a:latin typeface="Consolas" panose="020B0609020204030204" pitchFamily="49" charset="0"/>
              </a:rPr>
              <a:t> </a:t>
            </a:r>
            <a:r>
              <a:rPr lang="en-US" sz="1100" dirty="0">
                <a:solidFill>
                  <a:srgbClr val="A31515"/>
                </a:solidFill>
                <a:latin typeface="Consolas" panose="020B0609020204030204" pitchFamily="49" charset="0"/>
              </a:rPr>
              <a:t>&lt;experimental\</a:t>
            </a:r>
            <a:r>
              <a:rPr lang="en-US" sz="1100" dirty="0" err="1">
                <a:solidFill>
                  <a:srgbClr val="A31515"/>
                </a:solidFill>
                <a:latin typeface="Consolas" panose="020B0609020204030204" pitchFamily="49" charset="0"/>
              </a:rPr>
              <a:t>resumable</a:t>
            </a:r>
            <a:r>
              <a:rPr lang="en-US" sz="1100" dirty="0">
                <a:solidFill>
                  <a:srgbClr val="A31515"/>
                </a:solidFill>
                <a:latin typeface="Consolas" panose="020B0609020204030204" pitchFamily="49" charset="0"/>
              </a:rPr>
              <a:t>&gt;</a:t>
            </a:r>
            <a:endParaRPr lang="en-US" sz="1100" dirty="0">
              <a:solidFill>
                <a:srgbClr val="000000"/>
              </a:solidFill>
              <a:latin typeface="Consolas" panose="020B0609020204030204" pitchFamily="49" charset="0"/>
            </a:endParaRPr>
          </a:p>
          <a:p>
            <a:r>
              <a:rPr lang="en-US" sz="1100" dirty="0">
                <a:solidFill>
                  <a:srgbClr val="808080"/>
                </a:solidFill>
                <a:latin typeface="Consolas" panose="020B0609020204030204" pitchFamily="49" charset="0"/>
              </a:rPr>
              <a:t>#include</a:t>
            </a:r>
            <a:r>
              <a:rPr lang="en-US" sz="1100" dirty="0">
                <a:solidFill>
                  <a:srgbClr val="000000"/>
                </a:solidFill>
                <a:latin typeface="Consolas" panose="020B0609020204030204" pitchFamily="49" charset="0"/>
              </a:rPr>
              <a:t> </a:t>
            </a:r>
            <a:r>
              <a:rPr lang="en-US" sz="1100" dirty="0">
                <a:solidFill>
                  <a:srgbClr val="A31515"/>
                </a:solidFill>
                <a:latin typeface="Consolas" panose="020B0609020204030204" pitchFamily="49" charset="0"/>
              </a:rPr>
              <a:t>&lt;</a:t>
            </a:r>
            <a:r>
              <a:rPr lang="en-US" sz="1100" dirty="0" err="1">
                <a:solidFill>
                  <a:srgbClr val="A31515"/>
                </a:solidFill>
                <a:latin typeface="Consolas" panose="020B0609020204030204" pitchFamily="49" charset="0"/>
              </a:rPr>
              <a:t>pplawait.h</a:t>
            </a:r>
            <a:r>
              <a:rPr lang="en-US" sz="1100" dirty="0">
                <a:solidFill>
                  <a:srgbClr val="A31515"/>
                </a:solidFill>
                <a:latin typeface="Consolas" panose="020B0609020204030204" pitchFamily="49" charset="0"/>
              </a:rPr>
              <a:t>&gt;</a:t>
            </a:r>
          </a:p>
          <a:p>
            <a:endParaRPr lang="en-US" sz="1100" dirty="0">
              <a:solidFill>
                <a:srgbClr val="A31515"/>
              </a:solidFill>
              <a:latin typeface="Consolas" panose="020B0609020204030204" pitchFamily="49" charset="0"/>
            </a:endParaRPr>
          </a:p>
          <a:p>
            <a:r>
              <a:rPr lang="en-US" sz="1100" dirty="0">
                <a:solidFill>
                  <a:srgbClr val="2B91AF"/>
                </a:solidFill>
                <a:latin typeface="Consolas" panose="020B0609020204030204" pitchFamily="49" charset="0"/>
              </a:rPr>
              <a:t>concurrency::task</a:t>
            </a:r>
            <a:r>
              <a:rPr lang="en-US" sz="1100" dirty="0">
                <a:solidFill>
                  <a:srgbClr val="000000"/>
                </a:solidFill>
                <a:latin typeface="Consolas" panose="020B0609020204030204" pitchFamily="49" charset="0"/>
              </a:rPr>
              <a:t>&lt;</a:t>
            </a:r>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&gt; </a:t>
            </a:r>
            <a:r>
              <a:rPr lang="en-US" sz="1100" dirty="0" err="1">
                <a:solidFill>
                  <a:srgbClr val="2B91AF"/>
                </a:solidFill>
                <a:latin typeface="Consolas" panose="020B0609020204030204" pitchFamily="49" charset="0"/>
              </a:rPr>
              <a:t>MainPage</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PickImageAwait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picker =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FileOpenPicker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FileTypeFilter</a:t>
            </a:r>
            <a:r>
              <a:rPr lang="en-US" sz="1100" dirty="0">
                <a:solidFill>
                  <a:srgbClr val="000000"/>
                </a:solidFill>
                <a:latin typeface="Consolas" panose="020B0609020204030204" pitchFamily="49" charset="0"/>
              </a:rPr>
              <a:t>-&gt;Append(</a:t>
            </a:r>
            <a:r>
              <a:rPr lang="en-US" sz="1100" dirty="0">
                <a:solidFill>
                  <a:srgbClr val="A31515"/>
                </a:solidFill>
                <a:latin typeface="Consolas" panose="020B0609020204030204" pitchFamily="49" charset="0"/>
              </a:rPr>
              <a:t>L".</a:t>
            </a:r>
            <a:r>
              <a:rPr lang="en-US" sz="1100" dirty="0" err="1">
                <a:solidFill>
                  <a:srgbClr val="A31515"/>
                </a:solidFill>
                <a:latin typeface="Consolas" panose="020B0609020204030204" pitchFamily="49" charset="0"/>
              </a:rPr>
              <a:t>png</a:t>
            </a:r>
            <a:r>
              <a:rPr lang="en-US" sz="1100" dirty="0">
                <a:solidFill>
                  <a:srgbClr val="A31515"/>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SuggestedStartLocation</a:t>
            </a:r>
            <a:r>
              <a:rPr lang="en-US" sz="1100" dirty="0">
                <a:solidFill>
                  <a:srgbClr val="000000"/>
                </a:solidFill>
                <a:latin typeface="Consolas" panose="020B0609020204030204" pitchFamily="49" charset="0"/>
              </a:rPr>
              <a:t> = </a:t>
            </a:r>
            <a:r>
              <a:rPr lang="en-US" sz="1100" dirty="0" err="1">
                <a:solidFill>
                  <a:srgbClr val="2B91AF"/>
                </a:solidFill>
                <a:latin typeface="Consolas" panose="020B0609020204030204" pitchFamily="49" charset="0"/>
              </a:rPr>
              <a:t>PickerLocationId</a:t>
            </a:r>
            <a:r>
              <a:rPr lang="en-US" sz="1100" dirty="0">
                <a:solidFill>
                  <a:srgbClr val="000000"/>
                </a:solidFill>
                <a:latin typeface="Consolas" panose="020B0609020204030204" pitchFamily="49" charset="0"/>
              </a:rPr>
              <a:t>::</a:t>
            </a:r>
            <a:r>
              <a:rPr lang="en-US" sz="1100" dirty="0" err="1">
                <a:solidFill>
                  <a:srgbClr val="2F4F4F"/>
                </a:solidFill>
                <a:latin typeface="Consolas" panose="020B0609020204030204" pitchFamily="49" charset="0"/>
              </a:rPr>
              <a:t>PicturesLibrary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file = </a:t>
            </a:r>
            <a:r>
              <a:rPr lang="en-US" sz="1100" dirty="0" err="1">
                <a:solidFill>
                  <a:srgbClr val="0000FF"/>
                </a:solidFill>
                <a:latin typeface="Consolas" panose="020B0609020204030204" pitchFamily="49" charset="0"/>
              </a:rPr>
              <a:t>co_await</a:t>
            </a:r>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PickSingleFileAsync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if</a:t>
            </a:r>
            <a:r>
              <a:rPr lang="en-US" sz="1100" dirty="0">
                <a:solidFill>
                  <a:srgbClr val="000000"/>
                </a:solidFill>
                <a:latin typeface="Consolas" panose="020B0609020204030204" pitchFamily="49" charset="0"/>
              </a:rPr>
              <a:t> (file == </a:t>
            </a:r>
            <a:r>
              <a:rPr lang="en-US" sz="1100" dirty="0" err="1">
                <a:solidFill>
                  <a:srgbClr val="000000"/>
                </a:solidFill>
                <a:latin typeface="Consolas" panose="020B0609020204030204" pitchFamily="49" charset="0"/>
              </a:rPr>
              <a:t>nullptr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return</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stream = </a:t>
            </a:r>
            <a:r>
              <a:rPr lang="en-US" sz="1100" dirty="0" err="1">
                <a:solidFill>
                  <a:srgbClr val="0000FF"/>
                </a:solidFill>
                <a:latin typeface="Consolas" panose="020B0609020204030204" pitchFamily="49" charset="0"/>
              </a:rPr>
              <a:t>co_await</a:t>
            </a:r>
            <a:r>
              <a:rPr lang="en-US" sz="1100" dirty="0">
                <a:solidFill>
                  <a:srgbClr val="000000"/>
                </a:solidFill>
                <a:latin typeface="Consolas" panose="020B0609020204030204" pitchFamily="49" charset="0"/>
              </a:rPr>
              <a:t> file-&gt;</a:t>
            </a:r>
            <a:r>
              <a:rPr lang="en-US" sz="1100" dirty="0" err="1">
                <a:solidFill>
                  <a:srgbClr val="000000"/>
                </a:solidFill>
                <a:latin typeface="Consolas" panose="020B0609020204030204" pitchFamily="49" charset="0"/>
              </a:rPr>
              <a:t>OpenReadAsync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bitmap =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BitmapImage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bitmap-&gt;</a:t>
            </a:r>
            <a:r>
              <a:rPr lang="en-US" sz="1100" dirty="0" err="1">
                <a:solidFill>
                  <a:srgbClr val="000000"/>
                </a:solidFill>
                <a:latin typeface="Consolas" panose="020B0609020204030204" pitchFamily="49" charset="0"/>
              </a:rPr>
              <a:t>SetSource</a:t>
            </a:r>
            <a:r>
              <a:rPr lang="en-US" sz="1100" dirty="0">
                <a:solidFill>
                  <a:srgbClr val="000000"/>
                </a:solidFill>
                <a:latin typeface="Consolas" panose="020B0609020204030204" pitchFamily="49" charset="0"/>
              </a:rPr>
              <a:t>(stream);</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theImage</a:t>
            </a:r>
            <a:r>
              <a:rPr lang="en-US" sz="1100" dirty="0">
                <a:solidFill>
                  <a:srgbClr val="000000"/>
                </a:solidFill>
                <a:latin typeface="Consolas" panose="020B0609020204030204" pitchFamily="49" charset="0"/>
              </a:rPr>
              <a:t>-&gt;Source = bitmap;</a:t>
            </a:r>
          </a:p>
          <a:p>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note: need to add /await to compile command line options</a:t>
            </a:r>
            <a:endParaRPr lang="en-US" sz="1100" dirty="0"/>
          </a:p>
        </p:txBody>
      </p:sp>
    </p:spTree>
    <p:extLst>
      <p:ext uri="{BB962C8B-B14F-4D97-AF65-F5344CB8AC3E}">
        <p14:creationId xmlns:p14="http://schemas.microsoft.com/office/powerpoint/2010/main" val="38094270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Async Methods in C#</a:t>
            </a:r>
          </a:p>
        </p:txBody>
      </p:sp>
      <p:sp>
        <p:nvSpPr>
          <p:cNvPr id="7" name="TextBox 6"/>
          <p:cNvSpPr txBox="1"/>
          <p:nvPr/>
        </p:nvSpPr>
        <p:spPr>
          <a:xfrm>
            <a:off x="1318470" y="1593907"/>
            <a:ext cx="9555060" cy="2970044"/>
          </a:xfrm>
          <a:prstGeom prst="rect">
            <a:avLst/>
          </a:prstGeom>
          <a:noFill/>
        </p:spPr>
        <p:txBody>
          <a:bodyPr wrap="square" rtlCol="0">
            <a:spAutoFit/>
          </a:bodyPr>
          <a:lstStyle/>
          <a:p>
            <a:r>
              <a:rPr lang="en-US" sz="1100" dirty="0">
                <a:solidFill>
                  <a:srgbClr val="0000FF"/>
                </a:solidFill>
                <a:latin typeface="Consolas" panose="020B0609020204030204" pitchFamily="49" charset="0"/>
              </a:rPr>
              <a:t>private</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async</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OnLoadImageClick</a:t>
            </a:r>
            <a:r>
              <a:rPr lang="en-US" sz="1100" dirty="0">
                <a:solidFill>
                  <a:srgbClr val="000000"/>
                </a:solidFill>
                <a:latin typeface="Consolas" panose="020B0609020204030204" pitchFamily="49" charset="0"/>
              </a:rPr>
              <a:t>(object </a:t>
            </a:r>
            <a:r>
              <a:rPr lang="en-US" sz="1100" dirty="0">
                <a:solidFill>
                  <a:srgbClr val="808080"/>
                </a:solidFill>
                <a:latin typeface="Consolas" panose="020B0609020204030204" pitchFamily="49" charset="0"/>
              </a:rPr>
              <a:t>sender</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RoutedEventArgs</a:t>
            </a:r>
            <a:r>
              <a:rPr lang="en-US" sz="1100" dirty="0">
                <a:solidFill>
                  <a:srgbClr val="000000"/>
                </a:solidFill>
                <a:latin typeface="Consolas" panose="020B0609020204030204" pitchFamily="49" charset="0"/>
              </a:rPr>
              <a:t> </a:t>
            </a:r>
            <a:r>
              <a:rPr lang="en-US" sz="1100" dirty="0">
                <a:solidFill>
                  <a:srgbClr val="808080"/>
                </a:solidFill>
                <a:latin typeface="Consolas" panose="020B0609020204030204" pitchFamily="49" charset="0"/>
              </a:rPr>
              <a:t>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picker =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FileOpenPicker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picker.FileTypeFilter.Add</a:t>
            </a:r>
            <a:r>
              <a:rPr lang="en-US" sz="1100" dirty="0">
                <a:solidFill>
                  <a:srgbClr val="000000"/>
                </a:solidFill>
                <a:latin typeface="Consolas" panose="020B0609020204030204" pitchFamily="49" charset="0"/>
              </a:rPr>
              <a:t>(</a:t>
            </a:r>
            <a:r>
              <a:rPr lang="en-US" sz="1100" dirty="0">
                <a:solidFill>
                  <a:srgbClr val="A31515"/>
                </a:solidFill>
                <a:latin typeface="Consolas" panose="020B0609020204030204" pitchFamily="49" charset="0"/>
              </a:rPr>
              <a:t>".</a:t>
            </a:r>
            <a:r>
              <a:rPr lang="en-US" sz="1100" dirty="0" err="1">
                <a:solidFill>
                  <a:srgbClr val="A31515"/>
                </a:solidFill>
                <a:latin typeface="Consolas" panose="020B0609020204030204" pitchFamily="49" charset="0"/>
              </a:rPr>
              <a:t>png</a:t>
            </a:r>
            <a:r>
              <a:rPr lang="en-US" sz="1100" dirty="0">
                <a:solidFill>
                  <a:srgbClr val="A31515"/>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picker.SuggestedStartLocation</a:t>
            </a:r>
            <a:r>
              <a:rPr lang="en-US" sz="1100" dirty="0">
                <a:solidFill>
                  <a:srgbClr val="000000"/>
                </a:solidFill>
                <a:latin typeface="Consolas" panose="020B0609020204030204" pitchFamily="49" charset="0"/>
              </a:rPr>
              <a:t> = </a:t>
            </a:r>
            <a:r>
              <a:rPr lang="en-US" sz="1100" dirty="0" err="1">
                <a:solidFill>
                  <a:srgbClr val="2B91AF"/>
                </a:solidFill>
                <a:latin typeface="Consolas" panose="020B0609020204030204" pitchFamily="49" charset="0"/>
              </a:rPr>
              <a:t>PickerLocationId</a:t>
            </a:r>
            <a:r>
              <a:rPr lang="en-US" sz="1100" dirty="0" err="1">
                <a:solidFill>
                  <a:srgbClr val="000000"/>
                </a:solidFill>
                <a:latin typeface="Consolas" panose="020B0609020204030204" pitchFamily="49" charset="0"/>
              </a:rPr>
              <a:t>.PicturesLibrary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file = </a:t>
            </a:r>
            <a:r>
              <a:rPr lang="en-US" sz="1100" dirty="0">
                <a:solidFill>
                  <a:srgbClr val="0000FF"/>
                </a:solidFill>
                <a:latin typeface="Consolas" panose="020B0609020204030204" pitchFamily="49" charset="0"/>
              </a:rPr>
              <a:t>await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picker.PickSingleFileAsync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if</a:t>
            </a:r>
            <a:r>
              <a:rPr lang="en-US" sz="1100" dirty="0">
                <a:solidFill>
                  <a:srgbClr val="000000"/>
                </a:solidFill>
                <a:latin typeface="Consolas" panose="020B0609020204030204" pitchFamily="49" charset="0"/>
              </a:rPr>
              <a:t> (file == null)</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return</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stream = </a:t>
            </a:r>
            <a:r>
              <a:rPr lang="en-US" sz="1100" dirty="0">
                <a:solidFill>
                  <a:srgbClr val="0000FF"/>
                </a:solidFill>
                <a:latin typeface="Consolas" panose="020B0609020204030204" pitchFamily="49" charset="0"/>
              </a:rPr>
              <a:t>await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file.OpenReadAsync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var</a:t>
            </a:r>
            <a:r>
              <a:rPr lang="en-US" sz="1100" dirty="0">
                <a:solidFill>
                  <a:srgbClr val="000000"/>
                </a:solidFill>
                <a:latin typeface="Consolas" panose="020B0609020204030204" pitchFamily="49" charset="0"/>
              </a:rPr>
              <a:t> bitmap =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BitmapImage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bitmap.SetSource</a:t>
            </a:r>
            <a:r>
              <a:rPr lang="en-US" sz="1100" dirty="0">
                <a:solidFill>
                  <a:srgbClr val="000000"/>
                </a:solidFill>
                <a:latin typeface="Consolas" panose="020B0609020204030204" pitchFamily="49" charset="0"/>
              </a:rPr>
              <a:t>(stream);</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ImageField.Source</a:t>
            </a:r>
            <a:r>
              <a:rPr lang="en-US" sz="1100" dirty="0">
                <a:solidFill>
                  <a:srgbClr val="000000"/>
                </a:solidFill>
                <a:latin typeface="Consolas" panose="020B0609020204030204" pitchFamily="49" charset="0"/>
              </a:rPr>
              <a:t> = bitmap;</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2626070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C++ Coroutines for Async Methods</a:t>
            </a:r>
          </a:p>
        </p:txBody>
      </p:sp>
      <p:sp>
        <p:nvSpPr>
          <p:cNvPr id="7" name="TextBox 6"/>
          <p:cNvSpPr txBox="1"/>
          <p:nvPr/>
        </p:nvSpPr>
        <p:spPr>
          <a:xfrm>
            <a:off x="1318470" y="1593907"/>
            <a:ext cx="9555060" cy="2970044"/>
          </a:xfrm>
          <a:prstGeom prst="rect">
            <a:avLst/>
          </a:prstGeom>
          <a:noFill/>
        </p:spPr>
        <p:txBody>
          <a:bodyPr wrap="square" rtlCol="0">
            <a:spAutoFit/>
          </a:bodyPr>
          <a:lstStyle/>
          <a:p>
            <a:r>
              <a:rPr lang="en-US" sz="1100" dirty="0">
                <a:solidFill>
                  <a:srgbClr val="2B91AF"/>
                </a:solidFill>
                <a:latin typeface="Consolas" panose="020B0609020204030204" pitchFamily="49" charset="0"/>
              </a:rPr>
              <a:t>concurrency::task</a:t>
            </a:r>
            <a:r>
              <a:rPr lang="en-US" sz="1100" dirty="0">
                <a:solidFill>
                  <a:srgbClr val="000000"/>
                </a:solidFill>
                <a:latin typeface="Consolas" panose="020B0609020204030204" pitchFamily="49" charset="0"/>
              </a:rPr>
              <a:t>&lt;</a:t>
            </a:r>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&gt; </a:t>
            </a:r>
            <a:r>
              <a:rPr lang="en-US" sz="1100" dirty="0" err="1">
                <a:solidFill>
                  <a:srgbClr val="2B91AF"/>
                </a:solidFill>
                <a:latin typeface="Consolas" panose="020B0609020204030204" pitchFamily="49" charset="0"/>
              </a:rPr>
              <a:t>MainPage</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PickImageAwait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picker =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FileOpenPicker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FileTypeFilter</a:t>
            </a:r>
            <a:r>
              <a:rPr lang="en-US" sz="1100" dirty="0">
                <a:solidFill>
                  <a:srgbClr val="000000"/>
                </a:solidFill>
                <a:latin typeface="Consolas" panose="020B0609020204030204" pitchFamily="49" charset="0"/>
              </a:rPr>
              <a:t>-&gt;Append(</a:t>
            </a:r>
            <a:r>
              <a:rPr lang="en-US" sz="1100" dirty="0">
                <a:solidFill>
                  <a:srgbClr val="A31515"/>
                </a:solidFill>
                <a:latin typeface="Consolas" panose="020B0609020204030204" pitchFamily="49" charset="0"/>
              </a:rPr>
              <a:t>L".</a:t>
            </a:r>
            <a:r>
              <a:rPr lang="en-US" sz="1100" dirty="0" err="1">
                <a:solidFill>
                  <a:srgbClr val="A31515"/>
                </a:solidFill>
                <a:latin typeface="Consolas" panose="020B0609020204030204" pitchFamily="49" charset="0"/>
              </a:rPr>
              <a:t>png</a:t>
            </a:r>
            <a:r>
              <a:rPr lang="en-US" sz="1100" dirty="0">
                <a:solidFill>
                  <a:srgbClr val="A31515"/>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SuggestedStartLocation</a:t>
            </a:r>
            <a:r>
              <a:rPr lang="en-US" sz="1100" dirty="0">
                <a:solidFill>
                  <a:srgbClr val="000000"/>
                </a:solidFill>
                <a:latin typeface="Consolas" panose="020B0609020204030204" pitchFamily="49" charset="0"/>
              </a:rPr>
              <a:t> = </a:t>
            </a:r>
            <a:r>
              <a:rPr lang="en-US" sz="1100" dirty="0" err="1">
                <a:solidFill>
                  <a:srgbClr val="2B91AF"/>
                </a:solidFill>
                <a:latin typeface="Consolas" panose="020B0609020204030204" pitchFamily="49" charset="0"/>
              </a:rPr>
              <a:t>PickerLocationId</a:t>
            </a:r>
            <a:r>
              <a:rPr lang="en-US" sz="1100" dirty="0">
                <a:solidFill>
                  <a:srgbClr val="000000"/>
                </a:solidFill>
                <a:latin typeface="Consolas" panose="020B0609020204030204" pitchFamily="49" charset="0"/>
              </a:rPr>
              <a:t>::</a:t>
            </a:r>
            <a:r>
              <a:rPr lang="en-US" sz="1100" dirty="0" err="1">
                <a:solidFill>
                  <a:srgbClr val="2F4F4F"/>
                </a:solidFill>
                <a:latin typeface="Consolas" panose="020B0609020204030204" pitchFamily="49" charset="0"/>
              </a:rPr>
              <a:t>PicturesLibrary</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file = </a:t>
            </a:r>
            <a:r>
              <a:rPr lang="en-US" sz="1100" dirty="0" err="1">
                <a:solidFill>
                  <a:srgbClr val="0000FF"/>
                </a:solidFill>
                <a:latin typeface="Consolas" panose="020B0609020204030204" pitchFamily="49" charset="0"/>
              </a:rPr>
              <a:t>co_await</a:t>
            </a:r>
            <a:r>
              <a:rPr lang="en-US" sz="1100" dirty="0">
                <a:solidFill>
                  <a:srgbClr val="000000"/>
                </a:solidFill>
                <a:latin typeface="Consolas" panose="020B0609020204030204" pitchFamily="49" charset="0"/>
              </a:rPr>
              <a:t> picker-&gt;</a:t>
            </a:r>
            <a:r>
              <a:rPr lang="en-US" sz="1100" dirty="0" err="1">
                <a:solidFill>
                  <a:srgbClr val="000000"/>
                </a:solidFill>
                <a:latin typeface="Consolas" panose="020B0609020204030204" pitchFamily="49" charset="0"/>
              </a:rPr>
              <a:t>PickSingleFileAsync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if</a:t>
            </a:r>
            <a:r>
              <a:rPr lang="en-US" sz="1100" dirty="0">
                <a:solidFill>
                  <a:srgbClr val="000000"/>
                </a:solidFill>
                <a:latin typeface="Consolas" panose="020B0609020204030204" pitchFamily="49" charset="0"/>
              </a:rPr>
              <a:t> (file == </a:t>
            </a:r>
            <a:r>
              <a:rPr lang="en-US" sz="1100" dirty="0" err="1">
                <a:solidFill>
                  <a:srgbClr val="000000"/>
                </a:solidFill>
                <a:latin typeface="Consolas" panose="020B0609020204030204" pitchFamily="49" charset="0"/>
              </a:rPr>
              <a:t>nullptr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return</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stream = </a:t>
            </a:r>
            <a:r>
              <a:rPr lang="en-US" sz="1100" dirty="0" err="1">
                <a:solidFill>
                  <a:srgbClr val="0000FF"/>
                </a:solidFill>
                <a:latin typeface="Consolas" panose="020B0609020204030204" pitchFamily="49" charset="0"/>
              </a:rPr>
              <a:t>co_await</a:t>
            </a:r>
            <a:r>
              <a:rPr lang="en-US" sz="1100" dirty="0">
                <a:solidFill>
                  <a:srgbClr val="000000"/>
                </a:solidFill>
                <a:latin typeface="Consolas" panose="020B0609020204030204" pitchFamily="49" charset="0"/>
              </a:rPr>
              <a:t> file-&gt;</a:t>
            </a:r>
            <a:r>
              <a:rPr lang="en-US" sz="1100" dirty="0" err="1">
                <a:solidFill>
                  <a:srgbClr val="000000"/>
                </a:solidFill>
                <a:latin typeface="Consolas" panose="020B0609020204030204" pitchFamily="49" charset="0"/>
              </a:rPr>
              <a:t>OpenReadAsync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bitmap =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BitmapImage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bitmap-&gt;</a:t>
            </a:r>
            <a:r>
              <a:rPr lang="en-US" sz="1100" dirty="0" err="1">
                <a:solidFill>
                  <a:srgbClr val="000000"/>
                </a:solidFill>
                <a:latin typeface="Consolas" panose="020B0609020204030204" pitchFamily="49" charset="0"/>
              </a:rPr>
              <a:t>SetSource</a:t>
            </a:r>
            <a:r>
              <a:rPr lang="en-US" sz="1100" dirty="0">
                <a:solidFill>
                  <a:srgbClr val="000000"/>
                </a:solidFill>
                <a:latin typeface="Consolas" panose="020B0609020204030204" pitchFamily="49" charset="0"/>
              </a:rPr>
              <a:t>(stream);</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theImage</a:t>
            </a:r>
            <a:r>
              <a:rPr lang="en-US" sz="1100" dirty="0">
                <a:solidFill>
                  <a:srgbClr val="000000"/>
                </a:solidFill>
                <a:latin typeface="Consolas" panose="020B0609020204030204" pitchFamily="49" charset="0"/>
              </a:rPr>
              <a:t>-&gt;Source = bitmap;</a:t>
            </a:r>
          </a:p>
          <a:p>
            <a:r>
              <a:rPr lang="en-US" sz="11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41269402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Accessing the XAML UI Thread</a:t>
            </a:r>
          </a:p>
        </p:txBody>
      </p:sp>
      <p:sp>
        <p:nvSpPr>
          <p:cNvPr id="7" name="TextBox 6"/>
          <p:cNvSpPr txBox="1"/>
          <p:nvPr/>
        </p:nvSpPr>
        <p:spPr>
          <a:xfrm>
            <a:off x="949354" y="1535184"/>
            <a:ext cx="10535174" cy="1785104"/>
          </a:xfrm>
          <a:prstGeom prst="rect">
            <a:avLst/>
          </a:prstGeom>
          <a:noFill/>
        </p:spPr>
        <p:txBody>
          <a:bodyPr wrap="square" rtlCol="0">
            <a:spAutoFit/>
          </a:bodyPr>
          <a:lstStyle/>
          <a:p>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MainPage</a:t>
            </a:r>
            <a:r>
              <a:rPr lang="en-US" sz="1100" dirty="0">
                <a:solidFill>
                  <a:srgbClr val="000000"/>
                </a:solidFill>
                <a:latin typeface="Consolas" panose="020B0609020204030204" pitchFamily="49" charset="0"/>
              </a:rPr>
              <a:t>::</a:t>
            </a:r>
            <a:r>
              <a:rPr lang="en-US" sz="1100" dirty="0" err="1">
                <a:solidFill>
                  <a:srgbClr val="000000"/>
                </a:solidFill>
                <a:latin typeface="Consolas" panose="020B0609020204030204" pitchFamily="49" charset="0"/>
              </a:rPr>
              <a:t>Dispatcher_Click</a:t>
            </a:r>
            <a:r>
              <a:rPr lang="en-US" sz="1100" dirty="0">
                <a:solidFill>
                  <a:srgbClr val="000000"/>
                </a:solidFill>
                <a:latin typeface="Consolas" panose="020B0609020204030204" pitchFamily="49" charset="0"/>
              </a:rPr>
              <a:t>(Platform::</a:t>
            </a:r>
            <a:r>
              <a:rPr lang="en-US" sz="1100" dirty="0">
                <a:solidFill>
                  <a:srgbClr val="2B91AF"/>
                </a:solidFill>
                <a:latin typeface="Consolas" panose="020B0609020204030204" pitchFamily="49" charset="0"/>
              </a:rPr>
              <a:t>Object</a:t>
            </a:r>
            <a:r>
              <a:rPr lang="en-US" sz="1100" dirty="0">
                <a:solidFill>
                  <a:srgbClr val="000000"/>
                </a:solidFill>
                <a:latin typeface="Consolas" panose="020B0609020204030204" pitchFamily="49" charset="0"/>
              </a:rPr>
              <a:t>^ </a:t>
            </a:r>
            <a:r>
              <a:rPr lang="en-US" sz="1100" dirty="0">
                <a:solidFill>
                  <a:srgbClr val="808080"/>
                </a:solidFill>
                <a:latin typeface="Consolas" panose="020B0609020204030204" pitchFamily="49" charset="0"/>
              </a:rPr>
              <a:t>sender</a:t>
            </a:r>
            <a:r>
              <a:rPr lang="en-US" sz="1100" dirty="0">
                <a:solidFill>
                  <a:srgbClr val="000000"/>
                </a:solidFill>
                <a:latin typeface="Consolas" panose="020B0609020204030204" pitchFamily="49" charset="0"/>
              </a:rPr>
              <a:t>, Windows::UI::</a:t>
            </a:r>
            <a:r>
              <a:rPr lang="en-US" sz="1100" dirty="0" err="1">
                <a:solidFill>
                  <a:srgbClr val="000000"/>
                </a:solidFill>
                <a:latin typeface="Consolas" panose="020B0609020204030204" pitchFamily="49" charset="0"/>
              </a:rPr>
              <a:t>Xaml</a:t>
            </a:r>
            <a:r>
              <a:rPr lang="en-US" sz="1100" dirty="0">
                <a:solidFill>
                  <a:srgbClr val="000000"/>
                </a:solidFill>
                <a:latin typeface="Consolas" panose="020B0609020204030204" pitchFamily="49" charset="0"/>
              </a:rPr>
              <a:t>::</a:t>
            </a:r>
            <a:r>
              <a:rPr lang="en-US" sz="1100" dirty="0" err="1">
                <a:solidFill>
                  <a:srgbClr val="2B91AF"/>
                </a:solidFill>
                <a:latin typeface="Consolas" panose="020B0609020204030204" pitchFamily="49" charset="0"/>
              </a:rPr>
              <a:t>RoutedEventArgs</a:t>
            </a:r>
            <a:r>
              <a:rPr lang="en-US" sz="1100" dirty="0">
                <a:solidFill>
                  <a:srgbClr val="000000"/>
                </a:solidFill>
                <a:latin typeface="Consolas" panose="020B0609020204030204" pitchFamily="49" charset="0"/>
              </a:rPr>
              <a:t>^ </a:t>
            </a:r>
            <a:r>
              <a:rPr lang="en-US" sz="1100" dirty="0">
                <a:solidFill>
                  <a:srgbClr val="808080"/>
                </a:solidFill>
                <a:latin typeface="Consolas" panose="020B0609020204030204" pitchFamily="49" charset="0"/>
              </a:rPr>
              <a:t>e</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dispatcher = </a:t>
            </a:r>
            <a:r>
              <a:rPr lang="en-US" sz="1100" dirty="0">
                <a:solidFill>
                  <a:srgbClr val="2B91AF"/>
                </a:solidFill>
                <a:latin typeface="Consolas" panose="020B0609020204030204" pitchFamily="49" charset="0"/>
              </a:rPr>
              <a:t>Window</a:t>
            </a:r>
            <a:r>
              <a:rPr lang="en-US" sz="1100" dirty="0">
                <a:solidFill>
                  <a:srgbClr val="000000"/>
                </a:solidFill>
                <a:latin typeface="Consolas" panose="020B0609020204030204" pitchFamily="49" charset="0"/>
              </a:rPr>
              <a:t>::Current-&gt;</a:t>
            </a:r>
            <a:r>
              <a:rPr lang="en-US" sz="1100" dirty="0" err="1">
                <a:solidFill>
                  <a:srgbClr val="000000"/>
                </a:solidFill>
                <a:latin typeface="Consolas" panose="020B0609020204030204" pitchFamily="49" charset="0"/>
              </a:rPr>
              <a:t>CoreWindow</a:t>
            </a:r>
            <a:r>
              <a:rPr lang="en-US" sz="1100" dirty="0">
                <a:solidFill>
                  <a:srgbClr val="000000"/>
                </a:solidFill>
                <a:latin typeface="Consolas" panose="020B0609020204030204" pitchFamily="49" charset="0"/>
              </a:rPr>
              <a:t>-&gt;Dispatcher;</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auto</a:t>
            </a:r>
            <a:r>
              <a:rPr lang="en-US" sz="1100" dirty="0">
                <a:solidFill>
                  <a:srgbClr val="000000"/>
                </a:solidFill>
                <a:latin typeface="Consolas" panose="020B0609020204030204" pitchFamily="49" charset="0"/>
              </a:rPr>
              <a:t> t = </a:t>
            </a:r>
            <a:r>
              <a:rPr lang="en-US" sz="1100" dirty="0" err="1">
                <a:solidFill>
                  <a:srgbClr val="000000"/>
                </a:solidFill>
                <a:latin typeface="Consolas" panose="020B0609020204030204" pitchFamily="49" charset="0"/>
              </a:rPr>
              <a:t>create_task</a:t>
            </a:r>
            <a:r>
              <a:rPr lang="en-US" sz="1100" dirty="0">
                <a:solidFill>
                  <a:srgbClr val="000000"/>
                </a:solidFill>
                <a:latin typeface="Consolas" panose="020B0609020204030204" pitchFamily="49" charset="0"/>
              </a:rPr>
              <a:t>([</a:t>
            </a:r>
            <a:r>
              <a:rPr lang="en-US" sz="1100" dirty="0">
                <a:solidFill>
                  <a:srgbClr val="0000FF"/>
                </a:solidFill>
                <a:latin typeface="Consolas" panose="020B0609020204030204" pitchFamily="49" charset="0"/>
              </a:rPr>
              <a:t>this</a:t>
            </a:r>
            <a:r>
              <a:rPr lang="en-US" sz="1100" dirty="0">
                <a:solidFill>
                  <a:srgbClr val="000000"/>
                </a:solidFill>
                <a:latin typeface="Consolas" panose="020B0609020204030204" pitchFamily="49" charset="0"/>
              </a:rPr>
              <a:t>, dispatcher]() {</a:t>
            </a:r>
          </a:p>
          <a:p>
            <a:r>
              <a:rPr lang="en-US" sz="1100" dirty="0">
                <a:solidFill>
                  <a:srgbClr val="000000"/>
                </a:solidFill>
                <a:latin typeface="Consolas" panose="020B0609020204030204" pitchFamily="49" charset="0"/>
              </a:rPr>
              <a:t>        dispatcher-&gt;</a:t>
            </a:r>
            <a:r>
              <a:rPr lang="en-US" sz="1100" dirty="0" err="1">
                <a:solidFill>
                  <a:srgbClr val="000000"/>
                </a:solidFill>
                <a:latin typeface="Consolas" panose="020B0609020204030204" pitchFamily="49" charset="0"/>
              </a:rPr>
              <a:t>RunAsync</a:t>
            </a:r>
            <a:r>
              <a:rPr lang="en-US" sz="1100" dirty="0">
                <a:solidFill>
                  <a:srgbClr val="000000"/>
                </a:solidFill>
                <a:latin typeface="Consolas" panose="020B0609020204030204" pitchFamily="49" charset="0"/>
              </a:rPr>
              <a:t>(Windows::UI::Core::</a:t>
            </a:r>
            <a:r>
              <a:rPr lang="en-US" sz="1100" dirty="0" err="1">
                <a:solidFill>
                  <a:srgbClr val="2B91AF"/>
                </a:solidFill>
                <a:latin typeface="Consolas" panose="020B0609020204030204" pitchFamily="49" charset="0"/>
              </a:rPr>
              <a:t>CoreDispatcherPriority</a:t>
            </a:r>
            <a:r>
              <a:rPr lang="en-US" sz="1100" dirty="0">
                <a:solidFill>
                  <a:srgbClr val="000000"/>
                </a:solidFill>
                <a:latin typeface="Consolas" panose="020B0609020204030204" pitchFamily="49" charset="0"/>
              </a:rPr>
              <a:t>::</a:t>
            </a:r>
            <a:r>
              <a:rPr lang="en-US" sz="1100" dirty="0">
                <a:solidFill>
                  <a:srgbClr val="2F4F4F"/>
                </a:solidFill>
                <a:latin typeface="Consolas" panose="020B0609020204030204" pitchFamily="49" charset="0"/>
              </a:rPr>
              <a:t>Normal</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new</a:t>
            </a:r>
            <a:r>
              <a:rPr lang="en-US" sz="1100" dirty="0">
                <a:solidFill>
                  <a:srgbClr val="000000"/>
                </a:solidFill>
                <a:latin typeface="Consolas" panose="020B0609020204030204" pitchFamily="49" charset="0"/>
              </a:rPr>
              <a:t> Windows::UI::Core::</a:t>
            </a:r>
            <a:r>
              <a:rPr lang="en-US" sz="1100" dirty="0" err="1">
                <a:solidFill>
                  <a:srgbClr val="2B91AF"/>
                </a:solidFill>
                <a:latin typeface="Consolas" panose="020B0609020204030204" pitchFamily="49" charset="0"/>
              </a:rPr>
              <a:t>DispatchedHandler</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greetingOutput</a:t>
            </a:r>
            <a:r>
              <a:rPr lang="en-US" sz="1100" dirty="0">
                <a:solidFill>
                  <a:srgbClr val="000000"/>
                </a:solidFill>
                <a:latin typeface="Consolas" panose="020B0609020204030204" pitchFamily="49" charset="0"/>
              </a:rPr>
              <a:t>-&gt;Text = </a:t>
            </a:r>
            <a:r>
              <a:rPr lang="en-US" sz="1100" dirty="0">
                <a:solidFill>
                  <a:srgbClr val="A31515"/>
                </a:solidFill>
                <a:latin typeface="Consolas" panose="020B0609020204030204" pitchFamily="49" charset="0"/>
              </a:rPr>
              <a:t>"Dispatcher: Hello, "</a:t>
            </a:r>
            <a:r>
              <a:rPr lang="en-US" sz="1100" dirty="0">
                <a:solidFill>
                  <a:srgbClr val="000000"/>
                </a:solidFill>
                <a:latin typeface="Consolas" panose="020B0609020204030204" pitchFamily="49" charset="0"/>
              </a:rPr>
              <a: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nameInput</a:t>
            </a:r>
            <a:r>
              <a:rPr lang="en-US" sz="1100" dirty="0">
                <a:solidFill>
                  <a:srgbClr val="000000"/>
                </a:solidFill>
                <a:latin typeface="Consolas" panose="020B0609020204030204" pitchFamily="49" charset="0"/>
              </a:rPr>
              <a:t>-&gt;Text </a:t>
            </a:r>
            <a:r>
              <a:rPr lang="en-US" sz="1100" dirty="0">
                <a:solidFill>
                  <a:srgbClr val="008080"/>
                </a:solidFill>
                <a:latin typeface="Consolas" panose="020B0609020204030204" pitchFamily="49" charset="0"/>
              </a:rPr>
              <a:t>+</a:t>
            </a:r>
            <a:r>
              <a:rPr lang="en-US" sz="1100" dirty="0">
                <a:solidFill>
                  <a:srgbClr val="000000"/>
                </a:solidFill>
                <a:latin typeface="Consolas" panose="020B0609020204030204" pitchFamily="49" charset="0"/>
              </a:rPr>
              <a:t> </a:t>
            </a:r>
            <a:r>
              <a:rPr lang="en-US" sz="1100" dirty="0">
                <a:solidFill>
                  <a:srgbClr val="A31515"/>
                </a:solidFill>
                <a:latin typeface="Consolas" panose="020B0609020204030204" pitchFamily="49" charset="0"/>
              </a:rPr>
              <a:t>"!"</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    });</a:t>
            </a:r>
          </a:p>
          <a:p>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1388816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C++ objects in a WinRT Class</a:t>
            </a:r>
          </a:p>
        </p:txBody>
      </p:sp>
      <p:sp>
        <p:nvSpPr>
          <p:cNvPr id="7" name="TextBox 6"/>
          <p:cNvSpPr txBox="1"/>
          <p:nvPr/>
        </p:nvSpPr>
        <p:spPr>
          <a:xfrm>
            <a:off x="1318470" y="1593907"/>
            <a:ext cx="9555060" cy="1615827"/>
          </a:xfrm>
          <a:prstGeom prst="rect">
            <a:avLst/>
          </a:prstGeom>
          <a:noFill/>
        </p:spPr>
        <p:txBody>
          <a:bodyPr wrap="square" rtlCol="0">
            <a:spAutoFit/>
          </a:bodyPr>
          <a:lstStyle/>
          <a:p>
            <a:r>
              <a:rPr lang="en-US" sz="1100" dirty="0">
                <a:solidFill>
                  <a:srgbClr val="0000FF"/>
                </a:solidFill>
                <a:latin typeface="Consolas" panose="020B0609020204030204" pitchFamily="49" charset="0"/>
              </a:rPr>
              <a:t>public</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ref</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class</a:t>
            </a:r>
            <a:r>
              <a:rPr lang="en-US" sz="1100" dirty="0">
                <a:solidFill>
                  <a:srgbClr val="000000"/>
                </a:solidFill>
                <a:latin typeface="Consolas" panose="020B0609020204030204" pitchFamily="49" charset="0"/>
              </a:rPr>
              <a:t> </a:t>
            </a:r>
            <a:r>
              <a:rPr lang="en-US" sz="1100" dirty="0" err="1">
                <a:solidFill>
                  <a:srgbClr val="2B91AF"/>
                </a:solidFill>
                <a:latin typeface="Consolas" panose="020B0609020204030204" pitchFamily="49" charset="0"/>
              </a:rPr>
              <a:t>MainPage</a:t>
            </a:r>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sealed</a:t>
            </a:r>
            <a:endParaRPr lang="en-US" sz="1100" dirty="0">
              <a:solidFill>
                <a:srgbClr val="000000"/>
              </a:solidFill>
              <a:latin typeface="Consolas" panose="020B0609020204030204" pitchFamily="49" charset="0"/>
            </a:endParaRPr>
          </a:p>
          <a:p>
            <a:r>
              <a:rPr lang="en-US" sz="1100" dirty="0">
                <a:solidFill>
                  <a:srgbClr val="000000"/>
                </a:solidFill>
                <a:latin typeface="Consolas" panose="020B0609020204030204" pitchFamily="49" charset="0"/>
              </a:rPr>
              <a:t>{</a:t>
            </a:r>
          </a:p>
          <a:p>
            <a:r>
              <a:rPr lang="en-US" sz="1100" dirty="0">
                <a:solidFill>
                  <a:srgbClr val="0000FF"/>
                </a:solidFill>
                <a:latin typeface="Consolas" panose="020B0609020204030204" pitchFamily="49" charset="0"/>
              </a:rPr>
              <a:t>public</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MainPage</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FF"/>
                </a:solidFill>
                <a:latin typeface="Consolas" panose="020B0609020204030204" pitchFamily="49" charset="0"/>
              </a:rPr>
              <a:t>internal</a:t>
            </a:r>
            <a:r>
              <a:rPr lang="en-US" sz="1100" dirty="0">
                <a:solidFill>
                  <a:srgbClr val="000000"/>
                </a:solidFill>
                <a:latin typeface="Consolas" panose="020B0609020204030204" pitchFamily="49" charset="0"/>
              </a:rPr>
              <a:t>:</a:t>
            </a:r>
          </a:p>
          <a:p>
            <a:r>
              <a:rPr lang="en-US" sz="1100" dirty="0">
                <a:solidFill>
                  <a:srgbClr val="000000"/>
                </a:solidFill>
                <a:latin typeface="Consolas" panose="020B0609020204030204" pitchFamily="49" charset="0"/>
              </a:rPr>
              <a:t>    </a:t>
            </a:r>
            <a:r>
              <a:rPr lang="en-US" sz="1100" dirty="0">
                <a:solidFill>
                  <a:srgbClr val="0000FF"/>
                </a:solidFill>
                <a:latin typeface="Consolas" panose="020B0609020204030204" pitchFamily="49" charset="0"/>
              </a:rPr>
              <a:t>void</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ConvertString</a:t>
            </a:r>
            <a:r>
              <a:rPr lang="en-US" sz="1100" dirty="0">
                <a:solidFill>
                  <a:srgbClr val="000000"/>
                </a:solidFill>
                <a:latin typeface="Consolas" panose="020B0609020204030204" pitchFamily="49" charset="0"/>
              </a:rPr>
              <a:t>(</a:t>
            </a:r>
            <a:r>
              <a:rPr lang="en-US" sz="1100" dirty="0" err="1">
                <a:solidFill>
                  <a:srgbClr val="0000FF"/>
                </a:solidFill>
                <a:latin typeface="Consolas" panose="020B0609020204030204" pitchFamily="49" charset="0"/>
              </a:rPr>
              <a:t>const</a:t>
            </a:r>
            <a:r>
              <a:rPr lang="en-US" sz="1100" dirty="0">
                <a:solidFill>
                  <a:srgbClr val="000000"/>
                </a:solidFill>
                <a:latin typeface="Consolas" panose="020B0609020204030204" pitchFamily="49" charset="0"/>
              </a:rPr>
              <a:t> </a:t>
            </a:r>
            <a:r>
              <a:rPr lang="en-US" sz="1100" dirty="0" err="1">
                <a:solidFill>
                  <a:srgbClr val="000000"/>
                </a:solidFill>
                <a:latin typeface="Consolas" panose="020B0609020204030204" pitchFamily="49" charset="0"/>
              </a:rPr>
              <a:t>std</a:t>
            </a:r>
            <a:r>
              <a:rPr lang="en-US" sz="1100" dirty="0">
                <a:solidFill>
                  <a:srgbClr val="000000"/>
                </a:solidFill>
                <a:latin typeface="Consolas" panose="020B0609020204030204" pitchFamily="49" charset="0"/>
              </a:rPr>
              <a:t>::</a:t>
            </a:r>
            <a:r>
              <a:rPr lang="en-US" sz="1100" dirty="0">
                <a:solidFill>
                  <a:srgbClr val="2B91AF"/>
                </a:solidFill>
                <a:latin typeface="Consolas" panose="020B0609020204030204" pitchFamily="49" charset="0"/>
              </a:rPr>
              <a:t>string</a:t>
            </a:r>
            <a:r>
              <a:rPr lang="en-US" sz="1100" dirty="0">
                <a:solidFill>
                  <a:srgbClr val="000000"/>
                </a:solidFill>
                <a:latin typeface="Consolas" panose="020B0609020204030204" pitchFamily="49" charset="0"/>
              </a:rPr>
              <a:t>&amp; </a:t>
            </a:r>
            <a:r>
              <a:rPr lang="en-US" sz="1100" dirty="0">
                <a:solidFill>
                  <a:srgbClr val="808080"/>
                </a:solidFill>
                <a:latin typeface="Consolas" panose="020B0609020204030204" pitchFamily="49" charset="0"/>
              </a:rPr>
              <a:t>s</a:t>
            </a:r>
            <a:r>
              <a:rPr lang="en-US" sz="1100" dirty="0">
                <a:solidFill>
                  <a:srgbClr val="000000"/>
                </a:solidFill>
                <a:latin typeface="Consolas" panose="020B0609020204030204" pitchFamily="49" charset="0"/>
              </a:rPr>
              <a:t>);</a:t>
            </a:r>
          </a:p>
          <a:p>
            <a:endParaRPr lang="en-US" sz="1100" dirty="0">
              <a:solidFill>
                <a:srgbClr val="000000"/>
              </a:solidFill>
              <a:latin typeface="Consolas" panose="020B0609020204030204" pitchFamily="49" charset="0"/>
            </a:endParaRPr>
          </a:p>
          <a:p>
            <a:r>
              <a:rPr lang="en-US" sz="1100" dirty="0">
                <a:solidFill>
                  <a:srgbClr val="0000FF"/>
                </a:solidFill>
                <a:latin typeface="Consolas" panose="020B0609020204030204" pitchFamily="49" charset="0"/>
              </a:rPr>
              <a:t>private</a:t>
            </a:r>
            <a:r>
              <a:rPr lang="en-US" sz="1100" dirty="0">
                <a:solidFill>
                  <a:srgbClr val="000000"/>
                </a:solidFill>
                <a:latin typeface="Consolas" panose="020B0609020204030204" pitchFamily="49" charset="0"/>
              </a:rPr>
              <a:t>:</a:t>
            </a:r>
            <a:endParaRPr lang="en-US" sz="1100" dirty="0"/>
          </a:p>
        </p:txBody>
      </p:sp>
    </p:spTree>
    <p:extLst>
      <p:ext uri="{BB962C8B-B14F-4D97-AF65-F5344CB8AC3E}">
        <p14:creationId xmlns:p14="http://schemas.microsoft.com/office/powerpoint/2010/main" val="30131936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C++/CX</a:t>
            </a:r>
          </a:p>
        </p:txBody>
      </p:sp>
      <p:sp>
        <p:nvSpPr>
          <p:cNvPr id="3" name="Content Placeholder 2"/>
          <p:cNvSpPr>
            <a:spLocks noGrp="1"/>
          </p:cNvSpPr>
          <p:nvPr>
            <p:ph idx="1"/>
          </p:nvPr>
        </p:nvSpPr>
        <p:spPr/>
        <p:txBody>
          <a:bodyPr>
            <a:normAutofit fontScale="92500" lnSpcReduction="20000"/>
          </a:bodyPr>
          <a:lstStyle/>
          <a:p>
            <a:r>
              <a:rPr lang="en-US" dirty="0" err="1"/>
              <a:t>WinMD</a:t>
            </a:r>
            <a:r>
              <a:rPr lang="en-US" dirty="0"/>
              <a:t>-driven APIs </a:t>
            </a:r>
            <a:r>
              <a:rPr lang="en-US" dirty="0">
                <a:sym typeface="Wingdings" panose="05000000000000000000" pitchFamily="2" charset="2"/>
              </a:rPr>
              <a:t> </a:t>
            </a:r>
            <a:endParaRPr lang="en-US" dirty="0"/>
          </a:p>
          <a:p>
            <a:r>
              <a:rPr lang="en-US" dirty="0"/>
              <a:t>Object^ references based on reference-counting </a:t>
            </a:r>
          </a:p>
          <a:p>
            <a:r>
              <a:rPr lang="en-US" dirty="0"/>
              <a:t>Simplified syntax on instancing objects, accessing static types and strings</a:t>
            </a:r>
          </a:p>
          <a:p>
            <a:r>
              <a:rPr lang="en-US" dirty="0"/>
              <a:t>Simplified class declaration syntax for custom Windows Runtime classes</a:t>
            </a:r>
          </a:p>
          <a:p>
            <a:r>
              <a:rPr lang="en-US" dirty="0"/>
              <a:t>Partial classes</a:t>
            </a:r>
          </a:p>
          <a:p>
            <a:r>
              <a:rPr lang="en-US" dirty="0"/>
              <a:t>Exceptions </a:t>
            </a:r>
          </a:p>
          <a:p>
            <a:r>
              <a:rPr lang="en-US" dirty="0"/>
              <a:t>Events </a:t>
            </a:r>
          </a:p>
          <a:p>
            <a:pPr marL="0" indent="0">
              <a:buNone/>
            </a:pPr>
            <a:endParaRPr lang="en-US" dirty="0"/>
          </a:p>
          <a:p>
            <a:pPr marL="0" indent="0">
              <a:buNone/>
            </a:pPr>
            <a:r>
              <a:rPr lang="en-US" dirty="0">
                <a:hlinkClick r:id="rId2"/>
              </a:rPr>
              <a:t>https://msdn.microsoft.com/en-us/library/hh699871.aspx</a:t>
            </a:r>
            <a:r>
              <a:rPr lang="en-US" dirty="0"/>
              <a:t> </a:t>
            </a:r>
          </a:p>
          <a:p>
            <a:endParaRPr lang="en-US" dirty="0"/>
          </a:p>
        </p:txBody>
      </p:sp>
    </p:spTree>
    <p:extLst>
      <p:ext uri="{BB962C8B-B14F-4D97-AF65-F5344CB8AC3E}">
        <p14:creationId xmlns:p14="http://schemas.microsoft.com/office/powerpoint/2010/main" val="34155184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Samples</a:t>
            </a:r>
          </a:p>
        </p:txBody>
      </p:sp>
      <p:sp>
        <p:nvSpPr>
          <p:cNvPr id="3" name="Content Placeholder 2"/>
          <p:cNvSpPr>
            <a:spLocks noGrp="1"/>
          </p:cNvSpPr>
          <p:nvPr>
            <p:ph idx="1"/>
          </p:nvPr>
        </p:nvSpPr>
        <p:spPr/>
        <p:txBody>
          <a:bodyPr/>
          <a:lstStyle/>
          <a:p>
            <a:r>
              <a:rPr lang="en-US" dirty="0">
                <a:hlinkClick r:id="rId2"/>
              </a:rPr>
              <a:t>https://github.com/stammen/uwp-cpp-examples</a:t>
            </a:r>
            <a:endParaRPr lang="en-US" dirty="0"/>
          </a:p>
        </p:txBody>
      </p:sp>
    </p:spTree>
    <p:extLst>
      <p:ext uri="{BB962C8B-B14F-4D97-AF65-F5344CB8AC3E}">
        <p14:creationId xmlns:p14="http://schemas.microsoft.com/office/powerpoint/2010/main" val="1069621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C++/CX References</a:t>
            </a:r>
          </a:p>
        </p:txBody>
      </p:sp>
      <p:sp>
        <p:nvSpPr>
          <p:cNvPr id="3" name="Content Placeholder 2"/>
          <p:cNvSpPr>
            <a:spLocks noGrp="1"/>
          </p:cNvSpPr>
          <p:nvPr>
            <p:ph idx="1"/>
          </p:nvPr>
        </p:nvSpPr>
        <p:spPr/>
        <p:txBody>
          <a:bodyPr/>
          <a:lstStyle/>
          <a:p>
            <a:r>
              <a:rPr lang="en-US" dirty="0">
                <a:hlinkClick r:id="rId2"/>
              </a:rPr>
              <a:t>Visual C++ Language Reference (C++/CX)</a:t>
            </a:r>
            <a:endParaRPr lang="en-US" dirty="0"/>
          </a:p>
          <a:p>
            <a:r>
              <a:rPr lang="en-US" dirty="0">
                <a:hlinkClick r:id="rId3"/>
              </a:rPr>
              <a:t>Create a "hello world" app in C++ (Windows 10)</a:t>
            </a:r>
            <a:endParaRPr lang="en-US" dirty="0"/>
          </a:p>
          <a:p>
            <a:r>
              <a:rPr lang="en-US" dirty="0">
                <a:hlinkClick r:id="rId4"/>
              </a:rPr>
              <a:t>How to: Use Existing C++ Code in a Universal Windows Platform App</a:t>
            </a:r>
            <a:endParaRPr lang="en-US" dirty="0"/>
          </a:p>
          <a:p>
            <a:r>
              <a:rPr lang="en-US" dirty="0">
                <a:hlinkClick r:id="rId5"/>
              </a:rPr>
              <a:t>Win32 and COM APIs for UWP apps</a:t>
            </a:r>
            <a:endParaRPr lang="en-US" dirty="0"/>
          </a:p>
          <a:p>
            <a:r>
              <a:rPr lang="en-US" dirty="0">
                <a:hlinkClick r:id="rId6"/>
              </a:rPr>
              <a:t>CRT functions not supported in Universal Windows Platform apps</a:t>
            </a:r>
            <a:endParaRPr lang="en-US" dirty="0"/>
          </a:p>
          <a:p>
            <a:pPr marL="0" indent="0">
              <a:buNone/>
            </a:pPr>
            <a:endParaRPr lang="en-US" dirty="0"/>
          </a:p>
        </p:txBody>
      </p:sp>
    </p:spTree>
    <p:extLst>
      <p:ext uri="{BB962C8B-B14F-4D97-AF65-F5344CB8AC3E}">
        <p14:creationId xmlns:p14="http://schemas.microsoft.com/office/powerpoint/2010/main" val="1808997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 Async Operations References</a:t>
            </a:r>
          </a:p>
        </p:txBody>
      </p:sp>
      <p:sp>
        <p:nvSpPr>
          <p:cNvPr id="3" name="Content Placeholder 2"/>
          <p:cNvSpPr>
            <a:spLocks noGrp="1"/>
          </p:cNvSpPr>
          <p:nvPr>
            <p:ph idx="1"/>
          </p:nvPr>
        </p:nvSpPr>
        <p:spPr/>
        <p:txBody>
          <a:bodyPr/>
          <a:lstStyle/>
          <a:p>
            <a:r>
              <a:rPr lang="en-US" dirty="0">
                <a:hlinkClick r:id="rId2"/>
              </a:rPr>
              <a:t>Asynchronous programming in C++</a:t>
            </a:r>
            <a:r>
              <a:rPr lang="en-US" dirty="0"/>
              <a:t> (good examples)</a:t>
            </a:r>
          </a:p>
          <a:p>
            <a:endParaRPr lang="en-US" dirty="0"/>
          </a:p>
          <a:p>
            <a:r>
              <a:rPr lang="en-US" dirty="0">
                <a:hlinkClick r:id="rId3"/>
              </a:rPr>
              <a:t>Creating Asynchronous Operations in C++ for Windows Store Apps</a:t>
            </a:r>
            <a:endParaRPr lang="en-US" dirty="0"/>
          </a:p>
          <a:p>
            <a:endParaRPr lang="en-US" dirty="0"/>
          </a:p>
          <a:p>
            <a:r>
              <a:rPr lang="en-US" dirty="0">
                <a:hlinkClick r:id="rId4"/>
              </a:rPr>
              <a:t>Using C++ Coroutines to simplify </a:t>
            </a:r>
            <a:r>
              <a:rPr lang="en-US" dirty="0" err="1">
                <a:hlinkClick r:id="rId4"/>
              </a:rPr>
              <a:t>async</a:t>
            </a:r>
            <a:r>
              <a:rPr lang="en-US" dirty="0">
                <a:hlinkClick r:id="rId4"/>
              </a:rPr>
              <a:t> UWP code</a:t>
            </a:r>
            <a:endParaRPr lang="en-US" dirty="0"/>
          </a:p>
          <a:p>
            <a:endParaRPr lang="en-US" dirty="0"/>
          </a:p>
          <a:p>
            <a:r>
              <a:rPr lang="en-US" dirty="0">
                <a:hlinkClick r:id="rId5"/>
              </a:rPr>
              <a:t>Parallel Patterns Library (PPL)</a:t>
            </a:r>
            <a:endParaRPr lang="en-US" dirty="0"/>
          </a:p>
          <a:p>
            <a:endParaRPr lang="en-US" dirty="0"/>
          </a:p>
          <a:p>
            <a:pPr marL="0" indent="0">
              <a:buNone/>
            </a:pPr>
            <a:endParaRPr lang="en-US" dirty="0"/>
          </a:p>
        </p:txBody>
      </p:sp>
      <p:pic>
        <p:nvPicPr>
          <p:cNvPr id="3073" name="Picture 1" descr="Informati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22993350" cy="495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60388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WRL Reference	</a:t>
            </a:r>
          </a:p>
        </p:txBody>
      </p:sp>
      <p:sp>
        <p:nvSpPr>
          <p:cNvPr id="3" name="Content Placeholder 2"/>
          <p:cNvSpPr>
            <a:spLocks noGrp="1"/>
          </p:cNvSpPr>
          <p:nvPr>
            <p:ph idx="1"/>
          </p:nvPr>
        </p:nvSpPr>
        <p:spPr/>
        <p:txBody>
          <a:bodyPr>
            <a:normAutofit/>
          </a:bodyPr>
          <a:lstStyle/>
          <a:p>
            <a:r>
              <a:rPr lang="en-US" dirty="0">
                <a:hlinkClick r:id="rId2"/>
              </a:rPr>
              <a:t>Windows Runtime C++ Template Library (WRL)</a:t>
            </a:r>
            <a:endParaRPr lang="en-US" dirty="0"/>
          </a:p>
          <a:p>
            <a:pPr lvl="1"/>
            <a:r>
              <a:rPr lang="en-US" dirty="0"/>
              <a:t>Wrappers for COM and ABI COM objects</a:t>
            </a:r>
          </a:p>
          <a:p>
            <a:pPr lvl="1"/>
            <a:r>
              <a:rPr lang="en-US" dirty="0"/>
              <a:t>Instancing helpers</a:t>
            </a:r>
          </a:p>
          <a:p>
            <a:pPr lvl="1"/>
            <a:r>
              <a:rPr lang="en-US" dirty="0"/>
              <a:t>Event handling helpers</a:t>
            </a:r>
          </a:p>
          <a:p>
            <a:pPr lvl="1"/>
            <a:r>
              <a:rPr lang="en-US" dirty="0"/>
              <a:t>Custom Windows Runtime class templates</a:t>
            </a:r>
          </a:p>
          <a:p>
            <a:pPr marL="0" indent="0">
              <a:buNone/>
            </a:pPr>
            <a:endParaRPr lang="en-US" dirty="0"/>
          </a:p>
        </p:txBody>
      </p:sp>
    </p:spTree>
    <p:extLst>
      <p:ext uri="{BB962C8B-B14F-4D97-AF65-F5344CB8AC3E}">
        <p14:creationId xmlns:p14="http://schemas.microsoft.com/office/powerpoint/2010/main" val="28108872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Runtime (WinRT)</a:t>
            </a:r>
          </a:p>
        </p:txBody>
      </p:sp>
      <p:sp>
        <p:nvSpPr>
          <p:cNvPr id="3" name="Content Placeholder 2"/>
          <p:cNvSpPr>
            <a:spLocks noGrp="1"/>
          </p:cNvSpPr>
          <p:nvPr>
            <p:ph idx="1"/>
          </p:nvPr>
        </p:nvSpPr>
        <p:spPr/>
        <p:txBody>
          <a:bodyPr>
            <a:normAutofit/>
          </a:bodyPr>
          <a:lstStyle/>
          <a:p>
            <a:r>
              <a:rPr lang="en-US" dirty="0"/>
              <a:t>Windows Runtime (WinRT) is a application architecture first introduced in Windows 8 in 2012. </a:t>
            </a:r>
          </a:p>
          <a:p>
            <a:r>
              <a:rPr lang="en-US" dirty="0"/>
              <a:t>WinRT is an unmanaged code application programming interface (API) based on COM that allows interfacing from multiple languages</a:t>
            </a:r>
          </a:p>
          <a:p>
            <a:r>
              <a:rPr lang="en-US" dirty="0"/>
              <a:t>WinRT components are designed with interoperability between multiple languages and APIs in mind, including native, managed and scripting languages.</a:t>
            </a:r>
          </a:p>
          <a:p>
            <a:r>
              <a:rPr lang="en-US" dirty="0"/>
              <a:t>WinRT supports development in C++/CX , JavaScript-</a:t>
            </a:r>
            <a:r>
              <a:rPr lang="en-US" dirty="0" err="1"/>
              <a:t>TypeScript</a:t>
            </a:r>
            <a:r>
              <a:rPr lang="en-US" dirty="0"/>
              <a:t>, C# and VB.NET. </a:t>
            </a:r>
          </a:p>
          <a:p>
            <a:endParaRPr lang="en-US" dirty="0"/>
          </a:p>
          <a:p>
            <a:endParaRPr lang="en-US" dirty="0"/>
          </a:p>
        </p:txBody>
      </p:sp>
    </p:spTree>
    <p:extLst>
      <p:ext uri="{BB962C8B-B14F-4D97-AF65-F5344CB8AC3E}">
        <p14:creationId xmlns:p14="http://schemas.microsoft.com/office/powerpoint/2010/main" val="26389081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398701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WinRT</a:t>
            </a:r>
          </a:p>
        </p:txBody>
      </p:sp>
      <p:sp>
        <p:nvSpPr>
          <p:cNvPr id="3" name="Content Placeholder 2"/>
          <p:cNvSpPr>
            <a:spLocks noGrp="1"/>
          </p:cNvSpPr>
          <p:nvPr>
            <p:ph idx="1"/>
          </p:nvPr>
        </p:nvSpPr>
        <p:spPr/>
        <p:txBody>
          <a:bodyPr/>
          <a:lstStyle/>
          <a:p>
            <a:r>
              <a:rPr lang="en-US" dirty="0"/>
              <a:t>C++/CX allows writing and consuming WinRT components with less glue code visible to the programmer, relative to classic COM programming in C++</a:t>
            </a:r>
          </a:p>
          <a:p>
            <a:r>
              <a:rPr lang="en-US" dirty="0"/>
              <a:t>C++/CX is recommended for use at the Application Binary Interface (ABI) boundary only.</a:t>
            </a:r>
            <a:endParaRPr lang="en-US" baseline="30000" dirty="0"/>
          </a:p>
          <a:p>
            <a:r>
              <a:rPr lang="en-US" dirty="0"/>
              <a:t>Regular C++ (with COM-specific discipline) can also be used to program with WinRT components with the help of the new Windows Runtime C++ Template Library (WRL).</a:t>
            </a:r>
          </a:p>
        </p:txBody>
      </p:sp>
    </p:spTree>
    <p:extLst>
      <p:ext uri="{BB962C8B-B14F-4D97-AF65-F5344CB8AC3E}">
        <p14:creationId xmlns:p14="http://schemas.microsoft.com/office/powerpoint/2010/main" val="2565431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WinRT</a:t>
            </a:r>
          </a:p>
        </p:txBody>
      </p:sp>
      <p:sp>
        <p:nvSpPr>
          <p:cNvPr id="3" name="Content Placeholder 2"/>
          <p:cNvSpPr>
            <a:spLocks noGrp="1"/>
          </p:cNvSpPr>
          <p:nvPr>
            <p:ph idx="1"/>
          </p:nvPr>
        </p:nvSpPr>
        <p:spPr/>
        <p:txBody>
          <a:bodyPr>
            <a:normAutofit fontScale="92500" lnSpcReduction="20000"/>
          </a:bodyPr>
          <a:lstStyle/>
          <a:p>
            <a:r>
              <a:rPr lang="en-US" dirty="0"/>
              <a:t>WinRT applications natively support x86, x64 and ARM.</a:t>
            </a:r>
          </a:p>
          <a:p>
            <a:pPr marL="0" indent="0">
              <a:buNone/>
            </a:pPr>
            <a:endParaRPr lang="en-US" dirty="0"/>
          </a:p>
          <a:p>
            <a:r>
              <a:rPr lang="en-US" dirty="0"/>
              <a:t>WinRT applications run inside a sandboxed environment to allow greater security and stability. </a:t>
            </a:r>
          </a:p>
          <a:p>
            <a:endParaRPr lang="en-US" dirty="0"/>
          </a:p>
          <a:p>
            <a:r>
              <a:rPr lang="en-US" dirty="0"/>
              <a:t>WinRT applications need explicit user approval to access critical OS features and underlying hardware. </a:t>
            </a:r>
          </a:p>
          <a:p>
            <a:endParaRPr lang="en-US" dirty="0"/>
          </a:p>
          <a:p>
            <a:r>
              <a:rPr lang="en-US" dirty="0"/>
              <a:t>File access is restricted to several predetermined locations, such as the directories Documents or Pictures.</a:t>
            </a:r>
          </a:p>
          <a:p>
            <a:pPr marL="0" indent="0">
              <a:buNone/>
            </a:pPr>
            <a:br>
              <a:rPr lang="en-US" dirty="0"/>
            </a:br>
            <a:endParaRPr lang="en-US" dirty="0"/>
          </a:p>
        </p:txBody>
      </p:sp>
    </p:spTree>
    <p:extLst>
      <p:ext uri="{BB962C8B-B14F-4D97-AF65-F5344CB8AC3E}">
        <p14:creationId xmlns:p14="http://schemas.microsoft.com/office/powerpoint/2010/main" val="743397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WinRT</a:t>
            </a:r>
          </a:p>
        </p:txBody>
      </p:sp>
      <p:sp>
        <p:nvSpPr>
          <p:cNvPr id="3" name="Content Placeholder 2"/>
          <p:cNvSpPr>
            <a:spLocks noGrp="1"/>
          </p:cNvSpPr>
          <p:nvPr>
            <p:ph idx="1"/>
          </p:nvPr>
        </p:nvSpPr>
        <p:spPr/>
        <p:txBody>
          <a:bodyPr/>
          <a:lstStyle/>
          <a:p>
            <a:r>
              <a:rPr lang="en-US" dirty="0"/>
              <a:t>WinRT applications are packaged in the .appx format which is a zip file format with added XML files.</a:t>
            </a:r>
          </a:p>
          <a:p>
            <a:endParaRPr lang="en-US" dirty="0"/>
          </a:p>
          <a:p>
            <a:r>
              <a:rPr lang="en-US" dirty="0"/>
              <a:t>WinRT applications are generally distributed through the Windows Store.</a:t>
            </a:r>
          </a:p>
        </p:txBody>
      </p:sp>
    </p:spTree>
    <p:extLst>
      <p:ext uri="{BB962C8B-B14F-4D97-AF65-F5344CB8AC3E}">
        <p14:creationId xmlns:p14="http://schemas.microsoft.com/office/powerpoint/2010/main" val="514908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WinRT</a:t>
            </a:r>
          </a:p>
        </p:txBody>
      </p:sp>
      <p:sp>
        <p:nvSpPr>
          <p:cNvPr id="3" name="Content Placeholder 2"/>
          <p:cNvSpPr>
            <a:spLocks noGrp="1"/>
          </p:cNvSpPr>
          <p:nvPr>
            <p:ph idx="1"/>
          </p:nvPr>
        </p:nvSpPr>
        <p:spPr/>
        <p:txBody>
          <a:bodyPr/>
          <a:lstStyle/>
          <a:p>
            <a:r>
              <a:rPr lang="en-US" dirty="0"/>
              <a:t>WinRT APIs which can take more than 50ms to complete are implemented as asynchronous methods.</a:t>
            </a:r>
          </a:p>
          <a:p>
            <a:r>
              <a:rPr lang="en-US" dirty="0"/>
              <a:t>There are over 1300 </a:t>
            </a:r>
            <a:r>
              <a:rPr lang="en-US" dirty="0" err="1"/>
              <a:t>async</a:t>
            </a:r>
            <a:r>
              <a:rPr lang="en-US" dirty="0"/>
              <a:t> methods in the WinRT API.</a:t>
            </a:r>
          </a:p>
          <a:p>
            <a:r>
              <a:rPr lang="en-US" dirty="0"/>
              <a:t>The application dispatches an </a:t>
            </a:r>
            <a:r>
              <a:rPr lang="en-US" dirty="0" err="1"/>
              <a:t>async</a:t>
            </a:r>
            <a:r>
              <a:rPr lang="en-US" dirty="0"/>
              <a:t> API call which returns immediately freeing the app to perform other tasks while waiting for the result.</a:t>
            </a:r>
          </a:p>
          <a:p>
            <a:r>
              <a:rPr lang="en-US" dirty="0"/>
              <a:t>On screen messages, file access, internet access, sockets, streams, devices, calendars, contacts, etc. all use </a:t>
            </a:r>
            <a:r>
              <a:rPr lang="en-US" dirty="0" err="1"/>
              <a:t>aysnc</a:t>
            </a:r>
            <a:r>
              <a:rPr lang="en-US" dirty="0"/>
              <a:t> functions.</a:t>
            </a:r>
          </a:p>
        </p:txBody>
      </p:sp>
    </p:spTree>
    <p:extLst>
      <p:ext uri="{BB962C8B-B14F-4D97-AF65-F5344CB8AC3E}">
        <p14:creationId xmlns:p14="http://schemas.microsoft.com/office/powerpoint/2010/main" val="2598439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UWP C++/XAML App</a:t>
            </a:r>
          </a:p>
        </p:txBody>
      </p:sp>
      <p:sp>
        <p:nvSpPr>
          <p:cNvPr id="5" name="Rectangle 4"/>
          <p:cNvSpPr/>
          <p:nvPr/>
        </p:nvSpPr>
        <p:spPr>
          <a:xfrm>
            <a:off x="3768054" y="2525087"/>
            <a:ext cx="1803633" cy="6962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4096195" y="2688564"/>
            <a:ext cx="1067921" cy="369332"/>
          </a:xfrm>
          <a:prstGeom prst="rect">
            <a:avLst/>
          </a:prstGeom>
          <a:noFill/>
        </p:spPr>
        <p:txBody>
          <a:bodyPr wrap="none" rtlCol="0">
            <a:spAutoFit/>
          </a:bodyPr>
          <a:lstStyle/>
          <a:p>
            <a:r>
              <a:rPr lang="en-US" dirty="0"/>
              <a:t>XAML UI</a:t>
            </a:r>
          </a:p>
        </p:txBody>
      </p:sp>
      <p:sp>
        <p:nvSpPr>
          <p:cNvPr id="8" name="Rectangle 7"/>
          <p:cNvSpPr/>
          <p:nvPr/>
        </p:nvSpPr>
        <p:spPr>
          <a:xfrm>
            <a:off x="3768054" y="3499608"/>
            <a:ext cx="1803633" cy="6962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088180" y="3496514"/>
            <a:ext cx="1075936" cy="646331"/>
          </a:xfrm>
          <a:prstGeom prst="rect">
            <a:avLst/>
          </a:prstGeom>
          <a:noFill/>
        </p:spPr>
        <p:txBody>
          <a:bodyPr wrap="none" rtlCol="0">
            <a:spAutoFit/>
          </a:bodyPr>
          <a:lstStyle/>
          <a:p>
            <a:pPr algn="ctr"/>
            <a:r>
              <a:rPr lang="en-US" dirty="0"/>
              <a:t>WinRT</a:t>
            </a:r>
          </a:p>
          <a:p>
            <a:r>
              <a:rPr lang="en-US" dirty="0"/>
              <a:t> C++/CX</a:t>
            </a:r>
          </a:p>
        </p:txBody>
      </p:sp>
      <p:sp>
        <p:nvSpPr>
          <p:cNvPr id="10" name="Rectangle 9"/>
          <p:cNvSpPr/>
          <p:nvPr/>
        </p:nvSpPr>
        <p:spPr>
          <a:xfrm>
            <a:off x="3768054" y="4488003"/>
            <a:ext cx="1803633" cy="6962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4307792" y="4626313"/>
            <a:ext cx="644728" cy="369332"/>
          </a:xfrm>
          <a:prstGeom prst="rect">
            <a:avLst/>
          </a:prstGeom>
          <a:noFill/>
        </p:spPr>
        <p:txBody>
          <a:bodyPr wrap="none" rtlCol="0">
            <a:spAutoFit/>
          </a:bodyPr>
          <a:lstStyle/>
          <a:p>
            <a:r>
              <a:rPr lang="en-US" dirty="0"/>
              <a:t>C++</a:t>
            </a:r>
          </a:p>
        </p:txBody>
      </p:sp>
      <p:cxnSp>
        <p:nvCxnSpPr>
          <p:cNvPr id="13" name="Straight Arrow Connector 12"/>
          <p:cNvCxnSpPr>
            <a:stCxn id="5" idx="2"/>
            <a:endCxn id="8" idx="0"/>
          </p:cNvCxnSpPr>
          <p:nvPr/>
        </p:nvCxnSpPr>
        <p:spPr>
          <a:xfrm>
            <a:off x="4669871" y="3221373"/>
            <a:ext cx="0" cy="2782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0" idx="0"/>
          </p:cNvCxnSpPr>
          <p:nvPr/>
        </p:nvCxnSpPr>
        <p:spPr>
          <a:xfrm>
            <a:off x="4669871" y="4195894"/>
            <a:ext cx="0" cy="292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5975757" y="3499608"/>
            <a:ext cx="1803633" cy="69628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6347714" y="3635014"/>
            <a:ext cx="861133" cy="369332"/>
          </a:xfrm>
          <a:prstGeom prst="rect">
            <a:avLst/>
          </a:prstGeom>
          <a:noFill/>
        </p:spPr>
        <p:txBody>
          <a:bodyPr wrap="none" rtlCol="0">
            <a:spAutoFit/>
          </a:bodyPr>
          <a:lstStyle/>
          <a:p>
            <a:r>
              <a:rPr lang="en-US" dirty="0"/>
              <a:t>Device</a:t>
            </a:r>
          </a:p>
        </p:txBody>
      </p:sp>
      <p:cxnSp>
        <p:nvCxnSpPr>
          <p:cNvPr id="19" name="Straight Arrow Connector 18"/>
          <p:cNvCxnSpPr>
            <a:stCxn id="8" idx="3"/>
            <a:endCxn id="16" idx="1"/>
          </p:cNvCxnSpPr>
          <p:nvPr/>
        </p:nvCxnSpPr>
        <p:spPr>
          <a:xfrm>
            <a:off x="5571687" y="3847751"/>
            <a:ext cx="4040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374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Comparing Win32 apps to UWP apps</a:t>
            </a:r>
          </a:p>
        </p:txBody>
      </p:sp>
      <p:sp>
        <p:nvSpPr>
          <p:cNvPr id="3" name="Content Placeholder 2"/>
          <p:cNvSpPr>
            <a:spLocks noGrp="1"/>
          </p:cNvSpPr>
          <p:nvPr>
            <p:ph idx="1"/>
          </p:nvPr>
        </p:nvSpPr>
        <p:spPr/>
        <p:txBody>
          <a:bodyPr/>
          <a:lstStyle/>
          <a:p>
            <a:r>
              <a:rPr lang="en-US" dirty="0"/>
              <a:t>You can use the STL, the CRT (with some exceptions), and any other C++ library as long as the code does not attempt to call Windows functions that are not accessible from the Windows Runtime environment.</a:t>
            </a:r>
          </a:p>
          <a:p>
            <a:r>
              <a:rPr lang="en-US" dirty="0"/>
              <a:t>You're still creating apps that use Windows operating system types and your own custom types.</a:t>
            </a:r>
          </a:p>
          <a:p>
            <a:r>
              <a:rPr lang="en-US" dirty="0"/>
              <a:t>You're still using the Visual Studio debugger, profiler, and other development tools.</a:t>
            </a:r>
          </a:p>
        </p:txBody>
      </p:sp>
    </p:spTree>
    <p:extLst>
      <p:ext uri="{BB962C8B-B14F-4D97-AF65-F5344CB8AC3E}">
        <p14:creationId xmlns:p14="http://schemas.microsoft.com/office/powerpoint/2010/main" val="23471032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_v03.potx" id="{60010040-FB05-4F4C-8C92-987A22EFC14F}" vid="{8A0926CE-FFCE-40A6-A065-050108FA5500}"/>
    </a:ext>
  </a:extLst>
</a:theme>
</file>

<file path=docProps/app.xml><?xml version="1.0" encoding="utf-8"?>
<Properties xmlns="http://schemas.openxmlformats.org/officeDocument/2006/extended-properties" xmlns:vt="http://schemas.openxmlformats.org/officeDocument/2006/docPropsVTypes">
  <TotalTime>1839</TotalTime>
  <Words>1709</Words>
  <Application>Microsoft Office PowerPoint</Application>
  <PresentationFormat>Widescreen</PresentationFormat>
  <Paragraphs>276</Paragraphs>
  <Slides>30</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30</vt:i4>
      </vt:variant>
    </vt:vector>
  </HeadingPairs>
  <TitlesOfParts>
    <vt:vector size="39" baseType="lpstr">
      <vt:lpstr>ＭＳ Ｐゴシック</vt:lpstr>
      <vt:lpstr>Wingdings</vt:lpstr>
      <vt:lpstr>Consolas</vt:lpstr>
      <vt:lpstr>Avenir LT Pro 45 Book</vt:lpstr>
      <vt:lpstr>Segoe UI</vt:lpstr>
      <vt:lpstr>Segoe UI Light</vt:lpstr>
      <vt:lpstr>Arial</vt:lpstr>
      <vt:lpstr>Office Theme</vt:lpstr>
      <vt:lpstr>5-30629_Build_Template_WHITE</vt:lpstr>
      <vt:lpstr>C++/CX  Universal Windows Platform</vt:lpstr>
      <vt:lpstr>C++/CX</vt:lpstr>
      <vt:lpstr>Windows Runtime (WinRT)</vt:lpstr>
      <vt:lpstr>WinRT</vt:lpstr>
      <vt:lpstr>WinRT</vt:lpstr>
      <vt:lpstr>WinRT</vt:lpstr>
      <vt:lpstr>WinRT</vt:lpstr>
      <vt:lpstr>UWP C++/XAML App</vt:lpstr>
      <vt:lpstr>Comparing Win32 apps to UWP apps</vt:lpstr>
      <vt:lpstr>What’s Different?</vt:lpstr>
      <vt:lpstr>What’s Different?</vt:lpstr>
      <vt:lpstr>What’s Different</vt:lpstr>
      <vt:lpstr>Creating a UWP C++/XAML Project</vt:lpstr>
      <vt:lpstr>Add XAML</vt:lpstr>
      <vt:lpstr>Add Click Handler </vt:lpstr>
      <vt:lpstr>Using Async Methods in C#</vt:lpstr>
      <vt:lpstr>Using Async Methods in C++</vt:lpstr>
      <vt:lpstr>Using Async Methods in C++</vt:lpstr>
      <vt:lpstr>Add XAML</vt:lpstr>
      <vt:lpstr>Using C++ Coroutines for Async Methods</vt:lpstr>
      <vt:lpstr>Using Async Methods in C#</vt:lpstr>
      <vt:lpstr>Using C++ Coroutines for Async Methods</vt:lpstr>
      <vt:lpstr>Accessing the XAML UI Thread</vt:lpstr>
      <vt:lpstr>Using C++ objects in a WinRT Class</vt:lpstr>
      <vt:lpstr>C++/CX</vt:lpstr>
      <vt:lpstr>Code Samples</vt:lpstr>
      <vt:lpstr>C++/CX References</vt:lpstr>
      <vt:lpstr>C++ Async Operations References</vt:lpstr>
      <vt:lpstr>WRL Reference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Vlad Kolesnikov</dc:creator>
  <cp:lastModifiedBy>Dale Stammen</cp:lastModifiedBy>
  <cp:revision>71</cp:revision>
  <dcterms:created xsi:type="dcterms:W3CDTF">2016-05-17T04:39:13Z</dcterms:created>
  <dcterms:modified xsi:type="dcterms:W3CDTF">2016-10-11T21:20:09Z</dcterms:modified>
</cp:coreProperties>
</file>

<file path=docProps/thumbnail.jpeg>
</file>